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66" r:id="rId3"/>
    <p:sldId id="264" r:id="rId4"/>
    <p:sldId id="257" r:id="rId5"/>
    <p:sldId id="267" r:id="rId6"/>
    <p:sldId id="270" r:id="rId7"/>
    <p:sldId id="271" r:id="rId8"/>
    <p:sldId id="272" r:id="rId9"/>
    <p:sldId id="258" r:id="rId10"/>
    <p:sldId id="259" r:id="rId11"/>
    <p:sldId id="274" r:id="rId12"/>
    <p:sldId id="281" r:id="rId13"/>
    <p:sldId id="260" r:id="rId14"/>
    <p:sldId id="275" r:id="rId15"/>
    <p:sldId id="261" r:id="rId16"/>
    <p:sldId id="276" r:id="rId17"/>
    <p:sldId id="282" r:id="rId18"/>
    <p:sldId id="262" r:id="rId19"/>
    <p:sldId id="263" r:id="rId20"/>
    <p:sldId id="280" r:id="rId21"/>
    <p:sldId id="279" r:id="rId22"/>
    <p:sldId id="26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6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nd\Desktop\SQL%20Projec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nd\Desktop\SQL%20Projec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nd\Desktop\SQL%20Project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nd\Desktop\SQL%20Project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nd\Desktop\SQL%20Project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nd\Desktop\SQL%20Project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91940\Downloads\SQL%20Project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91940\Downloads\SQL%20Project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91940\Downloads\SQL%20Project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91940\Downloads\SQL%20Project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91940\Downloads\SQL%20Project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nd\Desktop\SQL%20Projec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nd\Desktop\SQL%20Project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nd\Desktop\SQL%20Project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nd\Desktop\SQL%20Project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nd\Desktop\SQL%20Projec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nd\Desktop\SQL%20Projec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nd\Desktop\SQL%20Projec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nd\Desktop\SQL%20Projec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nd\Desktop\SQL%20Projec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nd\Desktop\SQL%20Projec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nd\Desktop\SQL%20Projec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156780402449693"/>
          <c:y val="0.18039406532516766"/>
          <c:w val="0.71134186351706041"/>
          <c:h val="0.71220654709827935"/>
        </c:manualLayout>
      </c:layout>
      <c:barChart>
        <c:barDir val="bar"/>
        <c:grouping val="clustered"/>
        <c:varyColors val="0"/>
        <c:ser>
          <c:idx val="2"/>
          <c:order val="0"/>
          <c:tx>
            <c:strRef>
              <c:f>'question 1'!$D$1:$D$3</c:f>
              <c:strCache>
                <c:ptCount val="3"/>
                <c:pt idx="0">
                  <c:v>toronto</c:v>
                </c:pt>
                <c:pt idx="1">
                  <c:v>Super host</c:v>
                </c:pt>
              </c:strCache>
            </c:strRef>
          </c:tx>
          <c:spPr>
            <a:noFill/>
            <a:ln w="9525" cap="flat" cmpd="sng" algn="ctr">
              <a:solidFill>
                <a:schemeClr val="accent5"/>
              </a:solidFill>
              <a:miter lim="800000"/>
            </a:ln>
            <a:effectLst>
              <a:glow rad="63500">
                <a:schemeClr val="accent5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1'!$A$4:$A$5</c:f>
              <c:strCache>
                <c:ptCount val="2"/>
                <c:pt idx="0">
                  <c:v>response rate</c:v>
                </c:pt>
                <c:pt idx="1">
                  <c:v>Acceptance rate</c:v>
                </c:pt>
              </c:strCache>
            </c:strRef>
          </c:cat>
          <c:val>
            <c:numRef>
              <c:f>'question 1'!$D$4:$D$5</c:f>
              <c:numCache>
                <c:formatCode>0.0</c:formatCode>
                <c:ptCount val="2"/>
                <c:pt idx="0">
                  <c:v>98.086038961038994</c:v>
                </c:pt>
                <c:pt idx="1">
                  <c:v>86.303670186023098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AC-4610-A12A-10E6375CF5E1}"/>
            </c:ext>
          </c:extLst>
        </c:ser>
        <c:ser>
          <c:idx val="3"/>
          <c:order val="1"/>
          <c:tx>
            <c:strRef>
              <c:f>'question 1'!$E$1:$E$3</c:f>
              <c:strCache>
                <c:ptCount val="3"/>
                <c:pt idx="0">
                  <c:v>toronto</c:v>
                </c:pt>
                <c:pt idx="1">
                  <c:v>host</c:v>
                </c:pt>
              </c:strCache>
            </c:strRef>
          </c:tx>
          <c:spPr>
            <a:noFill/>
            <a:ln w="9525" cap="flat" cmpd="sng" algn="ctr">
              <a:solidFill>
                <a:schemeClr val="accent1">
                  <a:lumMod val="60000"/>
                </a:schemeClr>
              </a:solidFill>
              <a:miter lim="800000"/>
            </a:ln>
            <a:effectLst>
              <a:glow rad="63500">
                <a:schemeClr val="accent1">
                  <a:lumMod val="60000"/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1'!$A$4:$A$5</c:f>
              <c:strCache>
                <c:ptCount val="2"/>
                <c:pt idx="0">
                  <c:v>response rate</c:v>
                </c:pt>
                <c:pt idx="1">
                  <c:v>Acceptance rate</c:v>
                </c:pt>
              </c:strCache>
            </c:strRef>
          </c:cat>
          <c:val>
            <c:numRef>
              <c:f>'question 1'!$E$4:$E$5</c:f>
              <c:numCache>
                <c:formatCode>0.0</c:formatCode>
                <c:ptCount val="2"/>
                <c:pt idx="0">
                  <c:v>84.762558502340099</c:v>
                </c:pt>
                <c:pt idx="1">
                  <c:v>74.400668286755803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AC-4610-A12A-10E6375CF5E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overlap val="-50"/>
        <c:axId val="1975178944"/>
        <c:axId val="1975176864"/>
      </c:barChart>
      <c:catAx>
        <c:axId val="1975178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5176864"/>
        <c:crosses val="autoZero"/>
        <c:auto val="1"/>
        <c:lblAlgn val="ctr"/>
        <c:lblOffset val="100"/>
        <c:noMultiLvlLbl val="0"/>
      </c:catAx>
      <c:valAx>
        <c:axId val="1975176864"/>
        <c:scaling>
          <c:orientation val="minMax"/>
        </c:scaling>
        <c:delete val="0"/>
        <c:axPos val="b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5178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1884501296727712"/>
          <c:y val="7.1078432420483964E-2"/>
          <c:w val="0.56415994295095373"/>
          <c:h val="9.29060483392015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125026145510729"/>
          <c:y val="0.11369534983425877"/>
          <c:w val="0.87304279767085669"/>
          <c:h val="0.710141585887421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'question 4'!$A$4</c:f>
              <c:strCache>
                <c:ptCount val="1"/>
                <c:pt idx="0">
                  <c:v>Large Properties</c:v>
                </c:pt>
              </c:strCache>
            </c:strRef>
          </c:tx>
          <c:spPr>
            <a:noFill/>
            <a:ln w="9525" cap="flat" cmpd="sng" algn="ctr">
              <a:solidFill>
                <a:schemeClr val="accent6"/>
              </a:solidFill>
              <a:miter lim="800000"/>
            </a:ln>
            <a:effectLst>
              <a:glow rad="63500">
                <a:schemeClr val="accent6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'question 4'!$B$1:$E$3</c:f>
              <c:multiLvlStrCache>
                <c:ptCount val="4"/>
                <c:lvl>
                  <c:pt idx="0">
                    <c:v>1063</c:v>
                  </c:pt>
                  <c:pt idx="1">
                    <c:v>1495</c:v>
                  </c:pt>
                  <c:pt idx="2">
                    <c:v>1672</c:v>
                  </c:pt>
                  <c:pt idx="3">
                    <c:v>4426</c:v>
                  </c:pt>
                </c:lvl>
                <c:lvl>
                  <c:pt idx="0">
                    <c:v>Super host</c:v>
                  </c:pt>
                  <c:pt idx="1">
                    <c:v>host</c:v>
                  </c:pt>
                  <c:pt idx="2">
                    <c:v>Super host</c:v>
                  </c:pt>
                  <c:pt idx="3">
                    <c:v>host</c:v>
                  </c:pt>
                </c:lvl>
                <c:lvl>
                  <c:pt idx="0">
                    <c:v>Vancour</c:v>
                  </c:pt>
                  <c:pt idx="2">
                    <c:v>toronto</c:v>
                  </c:pt>
                </c:lvl>
              </c:multiLvlStrCache>
            </c:multiLvlStrRef>
          </c:cat>
          <c:val>
            <c:numRef>
              <c:f>'question 4'!$B$4:$E$4</c:f>
              <c:numCache>
                <c:formatCode>0.00%</c:formatCode>
                <c:ptCount val="4"/>
                <c:pt idx="0">
                  <c:v>0.86563517915309451</c:v>
                </c:pt>
                <c:pt idx="1">
                  <c:v>0.78767123287671237</c:v>
                </c:pt>
                <c:pt idx="2">
                  <c:v>0.71058223544411392</c:v>
                </c:pt>
                <c:pt idx="3">
                  <c:v>0.58114495798319332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BF-4BA6-8DF3-D9E289436C1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1976627200"/>
        <c:axId val="1976627616"/>
      </c:barChart>
      <c:catAx>
        <c:axId val="19766272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6627616"/>
        <c:crosses val="autoZero"/>
        <c:auto val="1"/>
        <c:lblAlgn val="ctr"/>
        <c:lblOffset val="100"/>
        <c:noMultiLvlLbl val="0"/>
      </c:catAx>
      <c:valAx>
        <c:axId val="197662761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6627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Vancouver Availability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5'!$H$20</c:f>
              <c:strCache>
                <c:ptCount val="1"/>
                <c:pt idx="0">
                  <c:v>Superhost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'question 5'!$F$21:$G$24</c:f>
              <c:multiLvlStrCache>
                <c:ptCount val="4"/>
                <c:lvl>
                  <c:pt idx="0">
                    <c:v>2022</c:v>
                  </c:pt>
                  <c:pt idx="1">
                    <c:v>2022</c:v>
                  </c:pt>
                  <c:pt idx="2">
                    <c:v>2023</c:v>
                  </c:pt>
                  <c:pt idx="3">
                    <c:v>2023</c:v>
                  </c:pt>
                </c:lvl>
                <c:lvl>
                  <c:pt idx="0">
                    <c:v>FALSE</c:v>
                  </c:pt>
                  <c:pt idx="1">
                    <c:v>TRUE</c:v>
                  </c:pt>
                  <c:pt idx="2">
                    <c:v>FALSE</c:v>
                  </c:pt>
                  <c:pt idx="3">
                    <c:v>TRUE</c:v>
                  </c:pt>
                </c:lvl>
              </c:multiLvlStrCache>
            </c:multiLvlStrRef>
          </c:cat>
          <c:val>
            <c:numRef>
              <c:f>'question 5'!$H$21:$H$24</c:f>
              <c:numCache>
                <c:formatCode>General</c:formatCode>
                <c:ptCount val="4"/>
                <c:pt idx="0">
                  <c:v>338433</c:v>
                </c:pt>
                <c:pt idx="1">
                  <c:v>181333</c:v>
                </c:pt>
                <c:pt idx="2">
                  <c:v>89645</c:v>
                </c:pt>
                <c:pt idx="3">
                  <c:v>39926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DF-4A67-A796-3033CA62FF13}"/>
            </c:ext>
          </c:extLst>
        </c:ser>
        <c:ser>
          <c:idx val="1"/>
          <c:order val="1"/>
          <c:tx>
            <c:strRef>
              <c:f>'question 5'!$I$20</c:f>
              <c:strCache>
                <c:ptCount val="1"/>
                <c:pt idx="0">
                  <c:v>Host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'question 5'!$F$21:$G$24</c:f>
              <c:multiLvlStrCache>
                <c:ptCount val="4"/>
                <c:lvl>
                  <c:pt idx="0">
                    <c:v>2022</c:v>
                  </c:pt>
                  <c:pt idx="1">
                    <c:v>2022</c:v>
                  </c:pt>
                  <c:pt idx="2">
                    <c:v>2023</c:v>
                  </c:pt>
                  <c:pt idx="3">
                    <c:v>2023</c:v>
                  </c:pt>
                </c:lvl>
                <c:lvl>
                  <c:pt idx="0">
                    <c:v>FALSE</c:v>
                  </c:pt>
                  <c:pt idx="1">
                    <c:v>TRUE</c:v>
                  </c:pt>
                  <c:pt idx="2">
                    <c:v>FALSE</c:v>
                  </c:pt>
                  <c:pt idx="3">
                    <c:v>TRUE</c:v>
                  </c:pt>
                </c:lvl>
              </c:multiLvlStrCache>
            </c:multiLvlStrRef>
          </c:cat>
          <c:val>
            <c:numRef>
              <c:f>'question 5'!$I$21:$I$24</c:f>
              <c:numCache>
                <c:formatCode>General</c:formatCode>
                <c:ptCount val="4"/>
                <c:pt idx="0">
                  <c:v>515223</c:v>
                </c:pt>
                <c:pt idx="1">
                  <c:v>283879</c:v>
                </c:pt>
                <c:pt idx="2">
                  <c:v>148157</c:v>
                </c:pt>
                <c:pt idx="3">
                  <c:v>56127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DF-4A67-A796-3033CA62FF1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816594928"/>
        <c:axId val="1816594096"/>
      </c:barChart>
      <c:catAx>
        <c:axId val="1816594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6594096"/>
        <c:crosses val="autoZero"/>
        <c:auto val="1"/>
        <c:lblAlgn val="ctr"/>
        <c:lblOffset val="100"/>
        <c:noMultiLvlLbl val="0"/>
      </c:catAx>
      <c:valAx>
        <c:axId val="1816594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1659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 err="1"/>
              <a:t>Torronto</a:t>
            </a:r>
            <a:r>
              <a:rPr lang="en-IN"/>
              <a:t> Availability</a:t>
            </a:r>
          </a:p>
        </c:rich>
      </c:tx>
      <c:layout>
        <c:manualLayout>
          <c:xMode val="edge"/>
          <c:yMode val="edge"/>
          <c:x val="0.16975722618255767"/>
          <c:y val="3.73802067390331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0804633092985834E-2"/>
          <c:y val="0.36311139267441073"/>
          <c:w val="0.9251915059961926"/>
          <c:h val="0.433822576433151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'question 5'!$H$10</c:f>
              <c:strCache>
                <c:ptCount val="1"/>
                <c:pt idx="0">
                  <c:v>SuperHost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'question 5'!$F$11:$G$14</c:f>
              <c:multiLvlStrCache>
                <c:ptCount val="4"/>
                <c:lvl>
                  <c:pt idx="0">
                    <c:v>2022</c:v>
                  </c:pt>
                  <c:pt idx="1">
                    <c:v>2022</c:v>
                  </c:pt>
                  <c:pt idx="2">
                    <c:v>2023</c:v>
                  </c:pt>
                  <c:pt idx="3">
                    <c:v>2023</c:v>
                  </c:pt>
                </c:lvl>
                <c:lvl>
                  <c:pt idx="0">
                    <c:v>FALSE</c:v>
                  </c:pt>
                  <c:pt idx="1">
                    <c:v>TRUE</c:v>
                  </c:pt>
                  <c:pt idx="2">
                    <c:v>FALSE</c:v>
                  </c:pt>
                  <c:pt idx="3">
                    <c:v>TRUE</c:v>
                  </c:pt>
                </c:lvl>
              </c:multiLvlStrCache>
            </c:multiLvlStrRef>
          </c:cat>
          <c:val>
            <c:numRef>
              <c:f>'question 5'!$H$11:$H$14</c:f>
              <c:numCache>
                <c:formatCode>General</c:formatCode>
                <c:ptCount val="4"/>
                <c:pt idx="0">
                  <c:v>705046</c:v>
                </c:pt>
                <c:pt idx="1">
                  <c:v>491506</c:v>
                </c:pt>
                <c:pt idx="2">
                  <c:v>195331</c:v>
                </c:pt>
                <c:pt idx="3">
                  <c:v>91852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FF-447A-B8AA-72473A337F54}"/>
            </c:ext>
          </c:extLst>
        </c:ser>
        <c:ser>
          <c:idx val="1"/>
          <c:order val="1"/>
          <c:tx>
            <c:strRef>
              <c:f>'question 5'!$I$10</c:f>
              <c:strCache>
                <c:ptCount val="1"/>
                <c:pt idx="0">
                  <c:v>Host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'question 5'!$F$11:$G$14</c:f>
              <c:multiLvlStrCache>
                <c:ptCount val="4"/>
                <c:lvl>
                  <c:pt idx="0">
                    <c:v>2022</c:v>
                  </c:pt>
                  <c:pt idx="1">
                    <c:v>2022</c:v>
                  </c:pt>
                  <c:pt idx="2">
                    <c:v>2023</c:v>
                  </c:pt>
                  <c:pt idx="3">
                    <c:v>2023</c:v>
                  </c:pt>
                </c:lvl>
                <c:lvl>
                  <c:pt idx="0">
                    <c:v>FALSE</c:v>
                  </c:pt>
                  <c:pt idx="1">
                    <c:v>TRUE</c:v>
                  </c:pt>
                  <c:pt idx="2">
                    <c:v>FALSE</c:v>
                  </c:pt>
                  <c:pt idx="3">
                    <c:v>TRUE</c:v>
                  </c:pt>
                </c:lvl>
              </c:multiLvlStrCache>
            </c:multiLvlStrRef>
          </c:cat>
          <c:val>
            <c:numRef>
              <c:f>'question 5'!$I$11:$I$14</c:f>
              <c:numCache>
                <c:formatCode>General</c:formatCode>
                <c:ptCount val="4"/>
                <c:pt idx="0">
                  <c:v>2051427</c:v>
                </c:pt>
                <c:pt idx="1">
                  <c:v>1235301</c:v>
                </c:pt>
                <c:pt idx="2">
                  <c:v>625865</c:v>
                </c:pt>
                <c:pt idx="3">
                  <c:v>228676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FF-447A-B8AA-72473A337F5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2089066048"/>
        <c:axId val="2089063968"/>
      </c:barChart>
      <c:catAx>
        <c:axId val="208906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9063968"/>
        <c:crosses val="autoZero"/>
        <c:auto val="1"/>
        <c:lblAlgn val="ctr"/>
        <c:lblOffset val="100"/>
        <c:noMultiLvlLbl val="0"/>
      </c:catAx>
      <c:valAx>
        <c:axId val="2089063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8906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5'!$B$7:$B$9</c:f>
              <c:strCache>
                <c:ptCount val="3"/>
                <c:pt idx="0">
                  <c:v>TORONTO</c:v>
                </c:pt>
                <c:pt idx="1">
                  <c:v>Avg_price</c:v>
                </c:pt>
                <c:pt idx="2">
                  <c:v>TRUE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'question 5'!$A$10:$A$11</c:f>
              <c:numCache>
                <c:formatCode>General</c:formatCode>
                <c:ptCount val="2"/>
                <c:pt idx="0">
                  <c:v>2022</c:v>
                </c:pt>
                <c:pt idx="1">
                  <c:v>2023</c:v>
                </c:pt>
              </c:numCache>
            </c:numRef>
          </c:cat>
          <c:val>
            <c:numRef>
              <c:f>'question 5'!$B$10:$B$11</c:f>
              <c:numCache>
                <c:formatCode>0</c:formatCode>
                <c:ptCount val="2"/>
                <c:pt idx="0">
                  <c:v>166</c:v>
                </c:pt>
                <c:pt idx="1">
                  <c:v>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22-4C27-9589-5286F3D0D0CC}"/>
            </c:ext>
          </c:extLst>
        </c:ser>
        <c:ser>
          <c:idx val="1"/>
          <c:order val="1"/>
          <c:tx>
            <c:strRef>
              <c:f>'question 5'!$C$7:$C$9</c:f>
              <c:strCache>
                <c:ptCount val="3"/>
                <c:pt idx="0">
                  <c:v>TORONTO</c:v>
                </c:pt>
                <c:pt idx="1">
                  <c:v>Avg_price</c:v>
                </c:pt>
                <c:pt idx="2">
                  <c:v>FALSE</c:v>
                </c:pt>
              </c:strCache>
            </c:strRef>
          </c:tx>
          <c:spPr>
            <a:noFill/>
            <a:ln w="9525" cap="flat" cmpd="sng" algn="ctr">
              <a:solidFill>
                <a:schemeClr val="accent4"/>
              </a:solidFill>
              <a:miter lim="800000"/>
            </a:ln>
            <a:effectLst>
              <a:glow rad="63500">
                <a:schemeClr val="accent4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'question 5'!$A$10:$A$11</c:f>
              <c:numCache>
                <c:formatCode>General</c:formatCode>
                <c:ptCount val="2"/>
                <c:pt idx="0">
                  <c:v>2022</c:v>
                </c:pt>
                <c:pt idx="1">
                  <c:v>2023</c:v>
                </c:pt>
              </c:numCache>
            </c:numRef>
          </c:cat>
          <c:val>
            <c:numRef>
              <c:f>'question 5'!$C$10:$C$11</c:f>
              <c:numCache>
                <c:formatCode>General</c:formatCode>
                <c:ptCount val="2"/>
                <c:pt idx="0" formatCode="0">
                  <c:v>188</c:v>
                </c:pt>
                <c:pt idx="1">
                  <c:v>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22-4C27-9589-5286F3D0D0C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1976621792"/>
        <c:axId val="1976623456"/>
      </c:barChart>
      <c:catAx>
        <c:axId val="197662179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6623456"/>
        <c:crosses val="autoZero"/>
        <c:auto val="1"/>
        <c:lblAlgn val="ctr"/>
        <c:lblOffset val="100"/>
        <c:noMultiLvlLbl val="0"/>
      </c:catAx>
      <c:valAx>
        <c:axId val="197662345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6621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5'!$B$18:$B$20</c:f>
              <c:strCache>
                <c:ptCount val="3"/>
                <c:pt idx="0">
                  <c:v>Vancouver</c:v>
                </c:pt>
                <c:pt idx="1">
                  <c:v>Avg_price</c:v>
                </c:pt>
                <c:pt idx="2">
                  <c:v>TRUE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'question 5'!$A$21:$A$22</c:f>
              <c:numCache>
                <c:formatCode>General</c:formatCode>
                <c:ptCount val="2"/>
                <c:pt idx="0">
                  <c:v>2022</c:v>
                </c:pt>
                <c:pt idx="1">
                  <c:v>2023</c:v>
                </c:pt>
              </c:numCache>
            </c:numRef>
          </c:cat>
          <c:val>
            <c:numRef>
              <c:f>'question 5'!$B$21:$B$22</c:f>
              <c:numCache>
                <c:formatCode>0</c:formatCode>
                <c:ptCount val="2"/>
                <c:pt idx="0">
                  <c:v>238</c:v>
                </c:pt>
                <c:pt idx="1">
                  <c:v>205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08-4D1D-9D49-BBFB88C7CA37}"/>
            </c:ext>
          </c:extLst>
        </c:ser>
        <c:ser>
          <c:idx val="1"/>
          <c:order val="1"/>
          <c:tx>
            <c:strRef>
              <c:f>'question 5'!$C$18:$C$20</c:f>
              <c:strCache>
                <c:ptCount val="3"/>
                <c:pt idx="0">
                  <c:v>Vancouver</c:v>
                </c:pt>
                <c:pt idx="1">
                  <c:v>Avg_price</c:v>
                </c:pt>
                <c:pt idx="2">
                  <c:v>FALSE</c:v>
                </c:pt>
              </c:strCache>
            </c:strRef>
          </c:tx>
          <c:spPr>
            <a:noFill/>
            <a:ln w="9525" cap="flat" cmpd="sng" algn="ctr">
              <a:solidFill>
                <a:schemeClr val="accent4"/>
              </a:solidFill>
              <a:miter lim="800000"/>
            </a:ln>
            <a:effectLst>
              <a:glow rad="63500">
                <a:schemeClr val="accent4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'question 5'!$A$21:$A$22</c:f>
              <c:numCache>
                <c:formatCode>General</c:formatCode>
                <c:ptCount val="2"/>
                <c:pt idx="0">
                  <c:v>2022</c:v>
                </c:pt>
                <c:pt idx="1">
                  <c:v>2023</c:v>
                </c:pt>
              </c:numCache>
            </c:numRef>
          </c:cat>
          <c:val>
            <c:numRef>
              <c:f>'question 5'!$C$21:$C$22</c:f>
              <c:numCache>
                <c:formatCode>General</c:formatCode>
                <c:ptCount val="2"/>
                <c:pt idx="0">
                  <c:v>279</c:v>
                </c:pt>
                <c:pt idx="1">
                  <c:v>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08-4D1D-9D49-BBFB88C7CA3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1924422064"/>
        <c:axId val="1924421648"/>
      </c:barChart>
      <c:catAx>
        <c:axId val="1924422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4421648"/>
        <c:crosses val="autoZero"/>
        <c:auto val="1"/>
        <c:lblAlgn val="ctr"/>
        <c:lblOffset val="100"/>
        <c:noMultiLvlLbl val="0"/>
      </c:catAx>
      <c:valAx>
        <c:axId val="192442164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4422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all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'QUESTION 6'!$A$16</c:f>
              <c:strCache>
                <c:ptCount val="1"/>
                <c:pt idx="0">
                  <c:v>Super Host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'QUESTION 6'!$B$14:$E$15</c:f>
              <c:multiLvlStrCache>
                <c:ptCount val="4"/>
                <c:lvl>
                  <c:pt idx="0">
                    <c:v>Local  host</c:v>
                  </c:pt>
                  <c:pt idx="1">
                    <c:v>host</c:v>
                  </c:pt>
                  <c:pt idx="2">
                    <c:v>Local host</c:v>
                  </c:pt>
                  <c:pt idx="3">
                    <c:v>host</c:v>
                  </c:pt>
                </c:lvl>
                <c:lvl>
                  <c:pt idx="0">
                    <c:v>Vancour</c:v>
                  </c:pt>
                  <c:pt idx="2">
                    <c:v>toronto</c:v>
                  </c:pt>
                </c:lvl>
              </c:multiLvlStrCache>
            </c:multiLvlStrRef>
          </c:cat>
          <c:val>
            <c:numRef>
              <c:f>'QUESTION 6'!$B$16:$E$16</c:f>
              <c:numCache>
                <c:formatCode>0.0%</c:formatCode>
                <c:ptCount val="4"/>
                <c:pt idx="0">
                  <c:v>0.66938110749185664</c:v>
                </c:pt>
                <c:pt idx="1">
                  <c:v>0.3306188925081433</c:v>
                </c:pt>
                <c:pt idx="2">
                  <c:v>0.50191245218869529</c:v>
                </c:pt>
                <c:pt idx="3">
                  <c:v>0.49808754781130471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F9-42A6-BF14-1DF4A4FADB5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846631535"/>
        <c:axId val="846633199"/>
        <c:axId val="0"/>
      </c:bar3DChart>
      <c:catAx>
        <c:axId val="846631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6633199"/>
        <c:crosses val="autoZero"/>
        <c:auto val="1"/>
        <c:lblAlgn val="ctr"/>
        <c:lblOffset val="100"/>
        <c:noMultiLvlLbl val="0"/>
      </c:catAx>
      <c:valAx>
        <c:axId val="846633199"/>
        <c:scaling>
          <c:orientation val="minMax"/>
        </c:scaling>
        <c:delete val="1"/>
        <c:axPos val="l"/>
        <c:numFmt formatCode="0.0%" sourceLinked="1"/>
        <c:majorTickMark val="out"/>
        <c:minorTickMark val="none"/>
        <c:tickLblPos val="nextTo"/>
        <c:crossAx val="8466315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all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'QUESTION 6'!$A$22</c:f>
              <c:strCache>
                <c:ptCount val="1"/>
                <c:pt idx="0">
                  <c:v>Identity Verified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'QUESTION 6'!$B$20:$E$21</c:f>
              <c:multiLvlStrCache>
                <c:ptCount val="4"/>
                <c:lvl>
                  <c:pt idx="0">
                    <c:v>Local  host</c:v>
                  </c:pt>
                  <c:pt idx="1">
                    <c:v>host</c:v>
                  </c:pt>
                  <c:pt idx="2">
                    <c:v>Local host</c:v>
                  </c:pt>
                  <c:pt idx="3">
                    <c:v>host</c:v>
                  </c:pt>
                </c:lvl>
                <c:lvl>
                  <c:pt idx="0">
                    <c:v>Vancour</c:v>
                  </c:pt>
                  <c:pt idx="2">
                    <c:v>toronto</c:v>
                  </c:pt>
                </c:lvl>
              </c:multiLvlStrCache>
            </c:multiLvlStrRef>
          </c:cat>
          <c:val>
            <c:numRef>
              <c:f>'QUESTION 6'!$B$22:$E$22</c:f>
              <c:numCache>
                <c:formatCode>0.00%</c:formatCode>
                <c:ptCount val="4"/>
                <c:pt idx="0">
                  <c:v>0.99181117533718688</c:v>
                </c:pt>
                <c:pt idx="1">
                  <c:v>0.99523809523809526</c:v>
                </c:pt>
                <c:pt idx="2">
                  <c:v>0.99258190809808367</c:v>
                </c:pt>
                <c:pt idx="3">
                  <c:v>0.98064266356949281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49-449F-8632-EEB20554361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798036175"/>
        <c:axId val="798036591"/>
        <c:axId val="0"/>
      </c:bar3DChart>
      <c:catAx>
        <c:axId val="798036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8036591"/>
        <c:crosses val="autoZero"/>
        <c:auto val="1"/>
        <c:lblAlgn val="ctr"/>
        <c:lblOffset val="100"/>
        <c:noMultiLvlLbl val="0"/>
      </c:catAx>
      <c:valAx>
        <c:axId val="798036591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7980361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'QUESTION 6'!$A$34</c:f>
              <c:strCache>
                <c:ptCount val="1"/>
                <c:pt idx="0">
                  <c:v>Average Review rating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/>
          </c:spPr>
          <c:invertIfNegative val="0"/>
          <c:cat>
            <c:multiLvlStrRef>
              <c:f>'QUESTION 6'!$B$32:$E$33</c:f>
              <c:multiLvlStrCache>
                <c:ptCount val="4"/>
                <c:lvl>
                  <c:pt idx="0">
                    <c:v>Local  host</c:v>
                  </c:pt>
                  <c:pt idx="1">
                    <c:v>host</c:v>
                  </c:pt>
                  <c:pt idx="2">
                    <c:v>Local host</c:v>
                  </c:pt>
                  <c:pt idx="3">
                    <c:v>host</c:v>
                  </c:pt>
                </c:lvl>
                <c:lvl>
                  <c:pt idx="0">
                    <c:v>Vancour</c:v>
                  </c:pt>
                  <c:pt idx="2">
                    <c:v>toronto</c:v>
                  </c:pt>
                </c:lvl>
              </c:multiLvlStrCache>
            </c:multiLvlStrRef>
          </c:cat>
          <c:val>
            <c:numRef>
              <c:f>'QUESTION 6'!$B$34:$E$34</c:f>
              <c:numCache>
                <c:formatCode>General</c:formatCode>
                <c:ptCount val="4"/>
                <c:pt idx="0">
                  <c:v>4.8093480747431601</c:v>
                </c:pt>
                <c:pt idx="1">
                  <c:v>4.7943765073654996</c:v>
                </c:pt>
                <c:pt idx="2">
                  <c:v>4.7789971456435998</c:v>
                </c:pt>
                <c:pt idx="3">
                  <c:v>4.7593212947525698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10-4D08-8ACF-C783F31D3D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55936895"/>
        <c:axId val="855937727"/>
        <c:axId val="0"/>
      </c:bar3DChart>
      <c:catAx>
        <c:axId val="855936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5937727"/>
        <c:crosses val="autoZero"/>
        <c:auto val="1"/>
        <c:lblAlgn val="ctr"/>
        <c:lblOffset val="100"/>
        <c:noMultiLvlLbl val="0"/>
      </c:catAx>
      <c:valAx>
        <c:axId val="8559377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5936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'QUESTION 6'!$A$30</c:f>
              <c:strCache>
                <c:ptCount val="1"/>
                <c:pt idx="0">
                  <c:v>response rate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/>
          </c:spPr>
          <c:invertIfNegative val="0"/>
          <c:cat>
            <c:multiLvlStrRef>
              <c:f>'QUESTION 6'!$B$28:$E$29</c:f>
              <c:multiLvlStrCache>
                <c:ptCount val="4"/>
                <c:lvl>
                  <c:pt idx="0">
                    <c:v>Local  host</c:v>
                  </c:pt>
                  <c:pt idx="1">
                    <c:v>host</c:v>
                  </c:pt>
                  <c:pt idx="2">
                    <c:v>Local host</c:v>
                  </c:pt>
                  <c:pt idx="3">
                    <c:v>host</c:v>
                  </c:pt>
                </c:lvl>
                <c:lvl>
                  <c:pt idx="0">
                    <c:v>Vancour</c:v>
                  </c:pt>
                  <c:pt idx="2">
                    <c:v>toronto</c:v>
                  </c:pt>
                </c:lvl>
              </c:multiLvlStrCache>
            </c:multiLvlStrRef>
          </c:cat>
          <c:val>
            <c:numRef>
              <c:f>'QUESTION 6'!$B$30:$E$30</c:f>
              <c:numCache>
                <c:formatCode>General</c:formatCode>
                <c:ptCount val="4"/>
                <c:pt idx="0">
                  <c:v>94.660159716060306</c:v>
                </c:pt>
                <c:pt idx="1">
                  <c:v>95.063237774030398</c:v>
                </c:pt>
                <c:pt idx="2">
                  <c:v>100</c:v>
                </c:pt>
                <c:pt idx="3">
                  <c:v>95.909090909090907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8C-48DB-9406-25454C897D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04492287"/>
        <c:axId val="804490623"/>
        <c:axId val="0"/>
      </c:bar3DChart>
      <c:catAx>
        <c:axId val="804492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4490623"/>
        <c:crosses val="autoZero"/>
        <c:auto val="1"/>
        <c:lblAlgn val="ctr"/>
        <c:lblOffset val="100"/>
        <c:noMultiLvlLbl val="0"/>
      </c:catAx>
      <c:valAx>
        <c:axId val="8044906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44922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all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'QUESTION 6'!$A$26</c:f>
              <c:strCache>
                <c:ptCount val="1"/>
                <c:pt idx="0">
                  <c:v>Avg Listing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'QUESTION 6'!$B$24:$E$25</c:f>
              <c:multiLvlStrCache>
                <c:ptCount val="4"/>
                <c:lvl>
                  <c:pt idx="0">
                    <c:v>Local  host</c:v>
                  </c:pt>
                  <c:pt idx="1">
                    <c:v>host</c:v>
                  </c:pt>
                  <c:pt idx="2">
                    <c:v>Local host</c:v>
                  </c:pt>
                  <c:pt idx="3">
                    <c:v>host</c:v>
                  </c:pt>
                </c:lvl>
                <c:lvl>
                  <c:pt idx="0">
                    <c:v>Vancour</c:v>
                  </c:pt>
                  <c:pt idx="2">
                    <c:v>toronto</c:v>
                  </c:pt>
                </c:lvl>
              </c:multiLvlStrCache>
            </c:multiLvlStrRef>
          </c:cat>
          <c:val>
            <c:numRef>
              <c:f>'QUESTION 6'!$B$26:$E$26</c:f>
              <c:numCache>
                <c:formatCode>0.00</c:formatCode>
                <c:ptCount val="4"/>
                <c:pt idx="0">
                  <c:v>1.7302504816955699</c:v>
                </c:pt>
                <c:pt idx="1">
                  <c:v>2.8752380952381</c:v>
                </c:pt>
                <c:pt idx="2">
                  <c:v>1.51353026234249</c:v>
                </c:pt>
                <c:pt idx="3">
                  <c:v>1.8184477379095201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1D-44A2-AC3F-8401CB1BCF0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616726271"/>
        <c:axId val="616727519"/>
        <c:axId val="0"/>
      </c:bar3DChart>
      <c:catAx>
        <c:axId val="6167262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6727519"/>
        <c:crosses val="autoZero"/>
        <c:auto val="1"/>
        <c:lblAlgn val="ctr"/>
        <c:lblOffset val="100"/>
        <c:noMultiLvlLbl val="0"/>
      </c:catAx>
      <c:valAx>
        <c:axId val="616727519"/>
        <c:scaling>
          <c:orientation val="minMax"/>
        </c:scaling>
        <c:delete val="1"/>
        <c:axPos val="l"/>
        <c:numFmt formatCode="0.00" sourceLinked="1"/>
        <c:majorTickMark val="out"/>
        <c:minorTickMark val="none"/>
        <c:tickLblPos val="nextTo"/>
        <c:crossAx val="616726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'question 1'!$B$1:$B$3</c:f>
              <c:strCache>
                <c:ptCount val="3"/>
                <c:pt idx="0">
                  <c:v>Vancour</c:v>
                </c:pt>
                <c:pt idx="1">
                  <c:v>Super host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1'!$A$4:$A$5</c:f>
              <c:strCache>
                <c:ptCount val="2"/>
                <c:pt idx="0">
                  <c:v>response rate</c:v>
                </c:pt>
                <c:pt idx="1">
                  <c:v>Acceptance rate</c:v>
                </c:pt>
              </c:strCache>
            </c:strRef>
          </c:cat>
          <c:val>
            <c:numRef>
              <c:f>'question 1'!$B$4:$B$5</c:f>
              <c:numCache>
                <c:formatCode>0.0</c:formatCode>
                <c:ptCount val="2"/>
                <c:pt idx="0">
                  <c:v>98.800773694390699</c:v>
                </c:pt>
                <c:pt idx="1">
                  <c:v>90.594032549728794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3A-4984-BFE0-A69A9A02671B}"/>
            </c:ext>
          </c:extLst>
        </c:ser>
        <c:ser>
          <c:idx val="1"/>
          <c:order val="1"/>
          <c:tx>
            <c:strRef>
              <c:f>'question 1'!$C$1:$C$3</c:f>
              <c:strCache>
                <c:ptCount val="3"/>
                <c:pt idx="0">
                  <c:v>Vancour</c:v>
                </c:pt>
                <c:pt idx="1">
                  <c:v>host</c:v>
                </c:pt>
              </c:strCache>
            </c:strRef>
          </c:tx>
          <c:spPr>
            <a:noFill/>
            <a:ln w="9525" cap="flat" cmpd="sng" algn="ctr">
              <a:solidFill>
                <a:schemeClr val="accent4"/>
              </a:solidFill>
              <a:miter lim="800000"/>
            </a:ln>
            <a:effectLst>
              <a:glow rad="63500">
                <a:schemeClr val="accent4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1'!$A$4:$A$5</c:f>
              <c:strCache>
                <c:ptCount val="2"/>
                <c:pt idx="0">
                  <c:v>response rate</c:v>
                </c:pt>
                <c:pt idx="1">
                  <c:v>Acceptance rate</c:v>
                </c:pt>
              </c:strCache>
            </c:strRef>
          </c:cat>
          <c:val>
            <c:numRef>
              <c:f>'question 1'!$C$4:$C$5</c:f>
              <c:numCache>
                <c:formatCode>0.0</c:formatCode>
                <c:ptCount val="2"/>
                <c:pt idx="0">
                  <c:v>90.9769230769231</c:v>
                </c:pt>
                <c:pt idx="1">
                  <c:v>80.890612878200201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3A-4984-BFE0-A69A9A0267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overlap val="-50"/>
        <c:axId val="1971135200"/>
        <c:axId val="1812584640"/>
      </c:barChart>
      <c:catAx>
        <c:axId val="197113520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2584640"/>
        <c:crosses val="autoZero"/>
        <c:auto val="1"/>
        <c:lblAlgn val="ctr"/>
        <c:lblOffset val="100"/>
        <c:noMultiLvlLbl val="0"/>
      </c:catAx>
      <c:valAx>
        <c:axId val="18125846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1135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IN"/>
              <a:t>Host And Super Host</a:t>
            </a:r>
          </a:p>
        </c:rich>
      </c:tx>
      <c:layout>
        <c:manualLayout>
          <c:xMode val="edge"/>
          <c:yMode val="edge"/>
          <c:x val="0.23375818123268988"/>
          <c:y val="2.28256305800632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7'!$A$3</c:f>
              <c:strCache>
                <c:ptCount val="1"/>
                <c:pt idx="0">
                  <c:v>Host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'Question 7'!$B$2:$C$2</c:f>
              <c:strCache>
                <c:ptCount val="2"/>
                <c:pt idx="0">
                  <c:v>Torronto</c:v>
                </c:pt>
                <c:pt idx="1">
                  <c:v>Vancouver</c:v>
                </c:pt>
              </c:strCache>
            </c:strRef>
          </c:cat>
          <c:val>
            <c:numRef>
              <c:f>'Question 7'!$B$3:$C$3</c:f>
              <c:numCache>
                <c:formatCode>General</c:formatCode>
                <c:ptCount val="2"/>
                <c:pt idx="0">
                  <c:v>7616</c:v>
                </c:pt>
                <c:pt idx="1">
                  <c:v>1898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DF-4BF7-8FF3-507F2B5AD0E4}"/>
            </c:ext>
          </c:extLst>
        </c:ser>
        <c:ser>
          <c:idx val="1"/>
          <c:order val="1"/>
          <c:tx>
            <c:strRef>
              <c:f>'Question 7'!$A$4</c:f>
              <c:strCache>
                <c:ptCount val="1"/>
                <c:pt idx="0">
                  <c:v>Superhost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'Question 7'!$B$2:$C$2</c:f>
              <c:strCache>
                <c:ptCount val="2"/>
                <c:pt idx="0">
                  <c:v>Torronto</c:v>
                </c:pt>
                <c:pt idx="1">
                  <c:v>Vancouver</c:v>
                </c:pt>
              </c:strCache>
            </c:strRef>
          </c:cat>
          <c:val>
            <c:numRef>
              <c:f>'Question 7'!$B$4:$C$4</c:f>
              <c:numCache>
                <c:formatCode>General</c:formatCode>
                <c:ptCount val="2"/>
                <c:pt idx="0">
                  <c:v>2353</c:v>
                </c:pt>
                <c:pt idx="1">
                  <c:v>1228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DF-4BF7-8FF3-507F2B5AD0E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1122783535"/>
        <c:axId val="1122787695"/>
      </c:barChart>
      <c:catAx>
        <c:axId val="1122783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787695"/>
        <c:crosses val="autoZero"/>
        <c:auto val="1"/>
        <c:lblAlgn val="ctr"/>
        <c:lblOffset val="100"/>
        <c:noMultiLvlLbl val="0"/>
      </c:catAx>
      <c:valAx>
        <c:axId val="1122787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783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IN"/>
              <a:t>Total Listing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7'!$F$3</c:f>
              <c:strCache>
                <c:ptCount val="1"/>
                <c:pt idx="0">
                  <c:v>FALSE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'Question 7'!$G$1:$H$2</c:f>
              <c:multiLvlStrCache>
                <c:ptCount val="2"/>
                <c:lvl>
                  <c:pt idx="0">
                    <c:v>total_listing</c:v>
                  </c:pt>
                  <c:pt idx="1">
                    <c:v>total_listing</c:v>
                  </c:pt>
                </c:lvl>
                <c:lvl>
                  <c:pt idx="0">
                    <c:v>Torronto</c:v>
                  </c:pt>
                  <c:pt idx="1">
                    <c:v>Vancouver</c:v>
                  </c:pt>
                </c:lvl>
              </c:multiLvlStrCache>
            </c:multiLvlStrRef>
          </c:cat>
          <c:val>
            <c:numRef>
              <c:f>'Question 7'!$G$3:$H$3</c:f>
              <c:numCache>
                <c:formatCode>General</c:formatCode>
                <c:ptCount val="2"/>
                <c:pt idx="0">
                  <c:v>11346</c:v>
                </c:pt>
                <c:pt idx="1">
                  <c:v>2749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AA-4202-9158-F771A2EEB157}"/>
            </c:ext>
          </c:extLst>
        </c:ser>
        <c:ser>
          <c:idx val="1"/>
          <c:order val="1"/>
          <c:tx>
            <c:strRef>
              <c:f>'Question 7'!$F$4</c:f>
              <c:strCache>
                <c:ptCount val="1"/>
                <c:pt idx="0">
                  <c:v>TRUE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'Question 7'!$G$1:$H$2</c:f>
              <c:multiLvlStrCache>
                <c:ptCount val="2"/>
                <c:lvl>
                  <c:pt idx="0">
                    <c:v>total_listing</c:v>
                  </c:pt>
                  <c:pt idx="1">
                    <c:v>total_listing</c:v>
                  </c:pt>
                </c:lvl>
                <c:lvl>
                  <c:pt idx="0">
                    <c:v>Torronto</c:v>
                  </c:pt>
                  <c:pt idx="1">
                    <c:v>Vancouver</c:v>
                  </c:pt>
                </c:lvl>
              </c:multiLvlStrCache>
            </c:multiLvlStrRef>
          </c:cat>
          <c:val>
            <c:numRef>
              <c:f>'Question 7'!$G$4:$H$4</c:f>
              <c:numCache>
                <c:formatCode>General</c:formatCode>
                <c:ptCount val="2"/>
                <c:pt idx="0">
                  <c:v>4066</c:v>
                </c:pt>
                <c:pt idx="1">
                  <c:v>1779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AA-4202-9158-F771A2EEB15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1213276831"/>
        <c:axId val="1213289311"/>
      </c:barChart>
      <c:catAx>
        <c:axId val="1213276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3289311"/>
        <c:crosses val="autoZero"/>
        <c:auto val="1"/>
        <c:lblAlgn val="ctr"/>
        <c:lblOffset val="100"/>
        <c:noMultiLvlLbl val="0"/>
      </c:catAx>
      <c:valAx>
        <c:axId val="1213289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3276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Average Price </a:t>
            </a:r>
          </a:p>
        </c:rich>
      </c:tx>
      <c:layout>
        <c:manualLayout>
          <c:xMode val="edge"/>
          <c:yMode val="edge"/>
          <c:x val="0.28131197559115179"/>
          <c:y val="3.52733686067019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7'!$A$10</c:f>
              <c:strCache>
                <c:ptCount val="1"/>
                <c:pt idx="0">
                  <c:v>Torronto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'Question 7'!$B$9:$C$9</c:f>
              <c:numCache>
                <c:formatCode>General</c:formatCode>
                <c:ptCount val="2"/>
                <c:pt idx="0">
                  <c:v>2022</c:v>
                </c:pt>
                <c:pt idx="1">
                  <c:v>2023</c:v>
                </c:pt>
              </c:numCache>
            </c:numRef>
          </c:cat>
          <c:val>
            <c:numRef>
              <c:f>'Question 7'!$B$10:$C$10</c:f>
              <c:numCache>
                <c:formatCode>General</c:formatCode>
                <c:ptCount val="2"/>
                <c:pt idx="0">
                  <c:v>182</c:v>
                </c:pt>
                <c:pt idx="1">
                  <c:v>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F4-4786-B797-20E66977B6FD}"/>
            </c:ext>
          </c:extLst>
        </c:ser>
        <c:ser>
          <c:idx val="1"/>
          <c:order val="1"/>
          <c:tx>
            <c:strRef>
              <c:f>'Question 7'!$A$11</c:f>
              <c:strCache>
                <c:ptCount val="1"/>
                <c:pt idx="0">
                  <c:v>Vancouver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'Question 7'!$B$9:$C$9</c:f>
              <c:numCache>
                <c:formatCode>General</c:formatCode>
                <c:ptCount val="2"/>
                <c:pt idx="0">
                  <c:v>2022</c:v>
                </c:pt>
                <c:pt idx="1">
                  <c:v>2023</c:v>
                </c:pt>
              </c:numCache>
            </c:numRef>
          </c:cat>
          <c:val>
            <c:numRef>
              <c:f>'Question 7'!$B$11:$C$11</c:f>
              <c:numCache>
                <c:formatCode>General</c:formatCode>
                <c:ptCount val="2"/>
                <c:pt idx="0">
                  <c:v>263</c:v>
                </c:pt>
                <c:pt idx="1">
                  <c:v>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F4-4786-B797-20E66977B6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1220844207"/>
        <c:axId val="1220850447"/>
      </c:barChart>
      <c:catAx>
        <c:axId val="1220844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0850447"/>
        <c:crosses val="autoZero"/>
        <c:auto val="1"/>
        <c:lblAlgn val="ctr"/>
        <c:lblOffset val="100"/>
        <c:noMultiLvlLbl val="0"/>
      </c:catAx>
      <c:valAx>
        <c:axId val="1220850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08442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'question 1'!$B$7:$B$8</c:f>
              <c:strCache>
                <c:ptCount val="2"/>
                <c:pt idx="0">
                  <c:v>Vancour</c:v>
                </c:pt>
                <c:pt idx="1">
                  <c:v>Super host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1'!$A$9:$A$12</c:f>
              <c:strCache>
                <c:ptCount val="4"/>
                <c:pt idx="0">
                  <c:v>Profile Picture</c:v>
                </c:pt>
                <c:pt idx="1">
                  <c:v>Identity Verified</c:v>
                </c:pt>
                <c:pt idx="2">
                  <c:v>instant bookable</c:v>
                </c:pt>
                <c:pt idx="3">
                  <c:v>Reviews</c:v>
                </c:pt>
              </c:strCache>
            </c:strRef>
          </c:cat>
          <c:val>
            <c:numRef>
              <c:f>'question 1'!$B$9:$B$12</c:f>
              <c:numCache>
                <c:formatCode>0.00%</c:formatCode>
                <c:ptCount val="4"/>
                <c:pt idx="0">
                  <c:v>0.99755700325732899</c:v>
                </c:pt>
                <c:pt idx="1">
                  <c:v>0.96416938110749195</c:v>
                </c:pt>
                <c:pt idx="2">
                  <c:v>0.26925238898257448</c:v>
                </c:pt>
                <c:pt idx="3">
                  <c:v>0.634159089804055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F8-418B-A9EB-800223D1EA41}"/>
            </c:ext>
          </c:extLst>
        </c:ser>
        <c:ser>
          <c:idx val="1"/>
          <c:order val="1"/>
          <c:tx>
            <c:strRef>
              <c:f>'question 1'!$C$7:$C$8</c:f>
              <c:strCache>
                <c:ptCount val="2"/>
                <c:pt idx="0">
                  <c:v>Vancour</c:v>
                </c:pt>
                <c:pt idx="1">
                  <c:v>host</c:v>
                </c:pt>
              </c:strCache>
            </c:strRef>
          </c:tx>
          <c:spPr>
            <a:noFill/>
            <a:ln w="9525" cap="flat" cmpd="sng" algn="ctr">
              <a:solidFill>
                <a:schemeClr val="accent4"/>
              </a:solidFill>
              <a:miter lim="800000"/>
            </a:ln>
            <a:effectLst>
              <a:glow rad="63500">
                <a:schemeClr val="accent4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1'!$A$9:$A$12</c:f>
              <c:strCache>
                <c:ptCount val="4"/>
                <c:pt idx="0">
                  <c:v>Profile Picture</c:v>
                </c:pt>
                <c:pt idx="1">
                  <c:v>Identity Verified</c:v>
                </c:pt>
                <c:pt idx="2">
                  <c:v>instant bookable</c:v>
                </c:pt>
                <c:pt idx="3">
                  <c:v>Reviews</c:v>
                </c:pt>
              </c:strCache>
            </c:strRef>
          </c:cat>
          <c:val>
            <c:numRef>
              <c:f>'question 1'!$C$9:$C$12</c:f>
              <c:numCache>
                <c:formatCode>0.00%</c:formatCode>
                <c:ptCount val="4"/>
                <c:pt idx="0">
                  <c:v>0.98998946259220233</c:v>
                </c:pt>
                <c:pt idx="1">
                  <c:v>0.83403582718651215</c:v>
                </c:pt>
                <c:pt idx="2">
                  <c:v>0.32411786104037832</c:v>
                </c:pt>
                <c:pt idx="3">
                  <c:v>0.3652452958623037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F8-418B-A9EB-800223D1EA4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overlap val="-50"/>
        <c:axId val="1284120464"/>
        <c:axId val="1284114640"/>
      </c:barChart>
      <c:catAx>
        <c:axId val="128412046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4114640"/>
        <c:crosses val="autoZero"/>
        <c:auto val="1"/>
        <c:lblAlgn val="ctr"/>
        <c:lblOffset val="100"/>
        <c:noMultiLvlLbl val="0"/>
      </c:catAx>
      <c:valAx>
        <c:axId val="12841146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412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2"/>
          <c:order val="0"/>
          <c:tx>
            <c:strRef>
              <c:f>'question 1'!$D$7:$D$8</c:f>
              <c:strCache>
                <c:ptCount val="2"/>
                <c:pt idx="0">
                  <c:v>toronto</c:v>
                </c:pt>
                <c:pt idx="1">
                  <c:v>Super host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3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'question 1'!$A$9:$A$12</c:f>
              <c:strCache>
                <c:ptCount val="4"/>
                <c:pt idx="0">
                  <c:v>Profile Picture</c:v>
                </c:pt>
                <c:pt idx="1">
                  <c:v>Identity Verified</c:v>
                </c:pt>
                <c:pt idx="2">
                  <c:v>instant bookable</c:v>
                </c:pt>
                <c:pt idx="3">
                  <c:v>Reviews</c:v>
                </c:pt>
              </c:strCache>
            </c:strRef>
          </c:cat>
          <c:val>
            <c:numRef>
              <c:f>'question 1'!$D$9:$D$12</c:f>
              <c:numCache>
                <c:formatCode>0.00%</c:formatCode>
                <c:ptCount val="4"/>
                <c:pt idx="0">
                  <c:v>0.99915002124946872</c:v>
                </c:pt>
                <c:pt idx="1">
                  <c:v>0.94432639184020395</c:v>
                </c:pt>
                <c:pt idx="2">
                  <c:v>0.23389080177078209</c:v>
                </c:pt>
                <c:pt idx="3">
                  <c:v>0.51264449244922494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F4-464A-8F7C-4DFACD1E91B0}"/>
            </c:ext>
          </c:extLst>
        </c:ser>
        <c:ser>
          <c:idx val="3"/>
          <c:order val="1"/>
          <c:tx>
            <c:strRef>
              <c:f>'question 1'!$E$7:$E$8</c:f>
              <c:strCache>
                <c:ptCount val="2"/>
                <c:pt idx="0">
                  <c:v>toronto</c:v>
                </c:pt>
                <c:pt idx="1">
                  <c:v>host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4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'question 1'!$A$9:$A$12</c:f>
              <c:strCache>
                <c:ptCount val="4"/>
                <c:pt idx="0">
                  <c:v>Profile Picture</c:v>
                </c:pt>
                <c:pt idx="1">
                  <c:v>Identity Verified</c:v>
                </c:pt>
                <c:pt idx="2">
                  <c:v>instant bookable</c:v>
                </c:pt>
                <c:pt idx="3">
                  <c:v>Reviews</c:v>
                </c:pt>
              </c:strCache>
            </c:strRef>
          </c:cat>
          <c:val>
            <c:numRef>
              <c:f>'question 1'!$E$9:$E$12</c:f>
              <c:numCache>
                <c:formatCode>0.00%</c:formatCode>
                <c:ptCount val="4"/>
                <c:pt idx="0">
                  <c:v>0.98897058823529416</c:v>
                </c:pt>
                <c:pt idx="1">
                  <c:v>0.75433298319327735</c:v>
                </c:pt>
                <c:pt idx="2">
                  <c:v>0.28670897232504849</c:v>
                </c:pt>
                <c:pt idx="3">
                  <c:v>0.48732058490443669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F4-464A-8F7C-4DFACD1E91B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287089328"/>
        <c:axId val="1287084752"/>
      </c:barChart>
      <c:catAx>
        <c:axId val="1287089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7084752"/>
        <c:crosses val="autoZero"/>
        <c:auto val="1"/>
        <c:lblAlgn val="ctr"/>
        <c:lblOffset val="100"/>
        <c:noMultiLvlLbl val="0"/>
      </c:catAx>
      <c:valAx>
        <c:axId val="1287084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7089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3'!$A$3</c:f>
              <c:strCache>
                <c:ptCount val="1"/>
                <c:pt idx="0">
                  <c:v>Positive Comments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'question 3'!$B$1:$E$2</c:f>
              <c:multiLvlStrCache>
                <c:ptCount val="4"/>
                <c:lvl>
                  <c:pt idx="0">
                    <c:v>Super host</c:v>
                  </c:pt>
                  <c:pt idx="1">
                    <c:v>host</c:v>
                  </c:pt>
                  <c:pt idx="2">
                    <c:v>Super host</c:v>
                  </c:pt>
                  <c:pt idx="3">
                    <c:v>host</c:v>
                  </c:pt>
                </c:lvl>
                <c:lvl>
                  <c:pt idx="0">
                    <c:v>Vancour</c:v>
                  </c:pt>
                  <c:pt idx="2">
                    <c:v>toronto</c:v>
                  </c:pt>
                </c:lvl>
              </c:multiLvlStrCache>
            </c:multiLvlStrRef>
          </c:cat>
          <c:val>
            <c:numRef>
              <c:f>'question 3'!$B$3:$E$3</c:f>
              <c:numCache>
                <c:formatCode>0.0%</c:formatCode>
                <c:ptCount val="4"/>
                <c:pt idx="0">
                  <c:v>0.25614455195215635</c:v>
                </c:pt>
                <c:pt idx="1">
                  <c:v>0.12323139009092235</c:v>
                </c:pt>
                <c:pt idx="2">
                  <c:v>0.19968020833853015</c:v>
                </c:pt>
                <c:pt idx="3">
                  <c:v>0.16666583517508718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BC-4610-8F9A-B96E6169C5A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1122786863"/>
        <c:axId val="1122788527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'question 3'!$A$4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noFill/>
                  <a:ln w="9525" cap="flat" cmpd="sng" algn="ctr">
                    <a:solidFill>
                      <a:schemeClr val="accent4"/>
                    </a:solidFill>
                    <a:miter lim="800000"/>
                  </a:ln>
                  <a:effectLst>
                    <a:glow rad="63500">
                      <a:schemeClr val="accent4">
                        <a:satMod val="175000"/>
                        <a:alpha val="25000"/>
                      </a:schemeClr>
                    </a:glow>
                  </a:effectLst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50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multiLvlStrRef>
                    <c:extLst>
                      <c:ext uri="{02D57815-91ED-43cb-92C2-25804820EDAC}">
                        <c15:formulaRef>
                          <c15:sqref>'question 3'!$B$1:$E$2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Super host</c:v>
                        </c:pt>
                        <c:pt idx="1">
                          <c:v>host</c:v>
                        </c:pt>
                        <c:pt idx="2">
                          <c:v>Super host</c:v>
                        </c:pt>
                        <c:pt idx="3">
                          <c:v>host</c:v>
                        </c:pt>
                      </c:lvl>
                      <c:lvl>
                        <c:pt idx="0">
                          <c:v>Vancour</c:v>
                        </c:pt>
                        <c:pt idx="2">
                          <c:v>toronto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'question 3'!$B$4:$E$4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4DBC-4610-8F9A-B96E6169C5A5}"/>
                  </c:ext>
                </c:extLst>
              </c15:ser>
            </c15:filteredBarSeries>
          </c:ext>
        </c:extLst>
      </c:barChart>
      <c:catAx>
        <c:axId val="112278686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788527"/>
        <c:crosses val="autoZero"/>
        <c:auto val="1"/>
        <c:lblAlgn val="ctr"/>
        <c:lblOffset val="100"/>
        <c:noMultiLvlLbl val="0"/>
      </c:catAx>
      <c:valAx>
        <c:axId val="112278852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7868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2'!$A$9</c:f>
              <c:strCache>
                <c:ptCount val="1"/>
                <c:pt idx="0">
                  <c:v>Identity Verified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2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'question 2'!$B$7:$E$8</c:f>
              <c:multiLvlStrCache>
                <c:ptCount val="4"/>
                <c:lvl>
                  <c:pt idx="0">
                    <c:v>Super host</c:v>
                  </c:pt>
                  <c:pt idx="1">
                    <c:v>host</c:v>
                  </c:pt>
                  <c:pt idx="2">
                    <c:v>Super host</c:v>
                  </c:pt>
                  <c:pt idx="3">
                    <c:v>host</c:v>
                  </c:pt>
                </c:lvl>
                <c:lvl>
                  <c:pt idx="0">
                    <c:v>Vancour</c:v>
                  </c:pt>
                  <c:pt idx="2">
                    <c:v>toronto</c:v>
                  </c:pt>
                </c:lvl>
              </c:multiLvlStrCache>
            </c:multiLvlStrRef>
          </c:cat>
          <c:val>
            <c:numRef>
              <c:f>'question 2'!$B$9:$E$9</c:f>
              <c:numCache>
                <c:formatCode>0.00%</c:formatCode>
                <c:ptCount val="4"/>
                <c:pt idx="0">
                  <c:v>0.96416938110749195</c:v>
                </c:pt>
                <c:pt idx="1">
                  <c:v>0.83403582718651215</c:v>
                </c:pt>
                <c:pt idx="2">
                  <c:v>0.94432639184020395</c:v>
                </c:pt>
                <c:pt idx="3">
                  <c:v>0.75433298319327702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29-4B5F-A14F-CFA6D209D5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15642335"/>
        <c:axId val="415648991"/>
      </c:barChart>
      <c:catAx>
        <c:axId val="415642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5648991"/>
        <c:crosses val="autoZero"/>
        <c:auto val="1"/>
        <c:lblAlgn val="ctr"/>
        <c:lblOffset val="100"/>
        <c:noMultiLvlLbl val="0"/>
      </c:catAx>
      <c:valAx>
        <c:axId val="415648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5642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2'!$A$3</c:f>
              <c:strCache>
                <c:ptCount val="1"/>
                <c:pt idx="0">
                  <c:v>response rate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2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'question 2'!$B$1:$E$2</c:f>
              <c:multiLvlStrCache>
                <c:ptCount val="4"/>
                <c:lvl>
                  <c:pt idx="0">
                    <c:v>Super host</c:v>
                  </c:pt>
                  <c:pt idx="1">
                    <c:v>host</c:v>
                  </c:pt>
                  <c:pt idx="2">
                    <c:v>Super host</c:v>
                  </c:pt>
                  <c:pt idx="3">
                    <c:v>host</c:v>
                  </c:pt>
                </c:lvl>
                <c:lvl>
                  <c:pt idx="0">
                    <c:v>Vancour</c:v>
                  </c:pt>
                  <c:pt idx="2">
                    <c:v>toronto</c:v>
                  </c:pt>
                </c:lvl>
              </c:multiLvlStrCache>
            </c:multiLvlStrRef>
          </c:cat>
          <c:val>
            <c:numRef>
              <c:f>'question 2'!$B$3:$E$3</c:f>
              <c:numCache>
                <c:formatCode>0.0</c:formatCode>
                <c:ptCount val="4"/>
                <c:pt idx="0">
                  <c:v>98.800773694390699</c:v>
                </c:pt>
                <c:pt idx="1">
                  <c:v>90.9769230769231</c:v>
                </c:pt>
                <c:pt idx="2">
                  <c:v>98.086038961038994</c:v>
                </c:pt>
                <c:pt idx="3">
                  <c:v>84.762558502340099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C8-4B05-BB80-A38A67B87C00}"/>
            </c:ext>
          </c:extLst>
        </c:ser>
        <c:ser>
          <c:idx val="1"/>
          <c:order val="1"/>
          <c:tx>
            <c:strRef>
              <c:f>'question 2'!$A$4</c:f>
              <c:strCache>
                <c:ptCount val="1"/>
                <c:pt idx="0">
                  <c:v>Acceptance rate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4"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'question 2'!$B$1:$E$2</c:f>
              <c:multiLvlStrCache>
                <c:ptCount val="4"/>
                <c:lvl>
                  <c:pt idx="0">
                    <c:v>Super host</c:v>
                  </c:pt>
                  <c:pt idx="1">
                    <c:v>host</c:v>
                  </c:pt>
                  <c:pt idx="2">
                    <c:v>Super host</c:v>
                  </c:pt>
                  <c:pt idx="3">
                    <c:v>host</c:v>
                  </c:pt>
                </c:lvl>
                <c:lvl>
                  <c:pt idx="0">
                    <c:v>Vancour</c:v>
                  </c:pt>
                  <c:pt idx="2">
                    <c:v>toronto</c:v>
                  </c:pt>
                </c:lvl>
              </c:multiLvlStrCache>
            </c:multiLvlStrRef>
          </c:cat>
          <c:val>
            <c:numRef>
              <c:f>'question 2'!$B$4:$E$4</c:f>
              <c:numCache>
                <c:formatCode>0.0</c:formatCode>
                <c:ptCount val="4"/>
                <c:pt idx="0">
                  <c:v>90.594032549728794</c:v>
                </c:pt>
                <c:pt idx="1">
                  <c:v>80.890612878200201</c:v>
                </c:pt>
                <c:pt idx="2">
                  <c:v>86.303670186023098</c:v>
                </c:pt>
                <c:pt idx="3">
                  <c:v>74.400668286755803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C8-4B05-BB80-A38A67B87C0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85137967"/>
        <c:axId val="285138383"/>
      </c:barChart>
      <c:catAx>
        <c:axId val="285137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5138383"/>
        <c:crosses val="autoZero"/>
        <c:auto val="1"/>
        <c:lblAlgn val="ctr"/>
        <c:lblOffset val="100"/>
        <c:noMultiLvlLbl val="0"/>
      </c:catAx>
      <c:valAx>
        <c:axId val="285138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51379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3'!$A$3</c:f>
              <c:strCache>
                <c:ptCount val="1"/>
                <c:pt idx="0">
                  <c:v>Positive Comments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76000"/>
                    <a:tint val="100000"/>
                    <a:shade val="85000"/>
                    <a:satMod val="100000"/>
                    <a:lumMod val="100000"/>
                  </a:schemeClr>
                </a:gs>
                <a:gs pos="100000">
                  <a:schemeClr val="accent5">
                    <a:shade val="76000"/>
                    <a:tint val="90000"/>
                    <a:shade val="100000"/>
                    <a:satMod val="150000"/>
                    <a:lumMod val="10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76200" dist="25400" dir="5400000" algn="ct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flat" dir="t">
                <a:rot lat="0" lon="0" rev="3600000"/>
              </a:lightRig>
            </a:scene3d>
            <a:sp3d contourW="12700" prstMaterial="flat">
              <a:bevelT w="38100" h="44450" prst="angle"/>
              <a:contourClr>
                <a:scrgbClr r="0" g="0" b="0">
                  <a:shade val="35000"/>
                  <a:satMod val="160000"/>
                </a:scrgbClr>
              </a:contourClr>
            </a:sp3d>
          </c:spPr>
          <c:invertIfNegative val="0"/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1729-4C11-910C-B6AE3526FAD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'question 3'!$B$1:$E$2</c:f>
              <c:multiLvlStrCache>
                <c:ptCount val="4"/>
                <c:lvl>
                  <c:pt idx="0">
                    <c:v>Super host</c:v>
                  </c:pt>
                  <c:pt idx="1">
                    <c:v>host</c:v>
                  </c:pt>
                  <c:pt idx="2">
                    <c:v>Super host</c:v>
                  </c:pt>
                  <c:pt idx="3">
                    <c:v>host</c:v>
                  </c:pt>
                </c:lvl>
                <c:lvl>
                  <c:pt idx="0">
                    <c:v>Vancour</c:v>
                  </c:pt>
                  <c:pt idx="2">
                    <c:v>toronto</c:v>
                  </c:pt>
                </c:lvl>
              </c:multiLvlStrCache>
            </c:multiLvlStrRef>
          </c:cat>
          <c:val>
            <c:numRef>
              <c:f>'question 3'!$B$3:$E$3</c:f>
              <c:numCache>
                <c:formatCode>0.0%</c:formatCode>
                <c:ptCount val="4"/>
                <c:pt idx="0">
                  <c:v>0.25614455195215635</c:v>
                </c:pt>
                <c:pt idx="1">
                  <c:v>0.12323139009092235</c:v>
                </c:pt>
                <c:pt idx="2">
                  <c:v>0.19968020833853015</c:v>
                </c:pt>
                <c:pt idx="3">
                  <c:v>0.16666583517508718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29-4C11-910C-B6AE3526FAD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122786863"/>
        <c:axId val="1122788527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'question 3'!$A$4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5">
                          <a:tint val="77000"/>
                          <a:tint val="100000"/>
                          <a:shade val="85000"/>
                          <a:satMod val="100000"/>
                          <a:lumMod val="100000"/>
                        </a:schemeClr>
                      </a:gs>
                      <a:gs pos="100000">
                        <a:schemeClr val="accent5">
                          <a:tint val="77000"/>
                          <a:tint val="90000"/>
                          <a:shade val="100000"/>
                          <a:satMod val="150000"/>
                          <a:lumMod val="100000"/>
                        </a:schemeClr>
                      </a:gs>
                    </a:gsLst>
                    <a:path path="circle">
                      <a:fillToRect l="100000" t="100000" r="100000" b="100000"/>
                    </a:path>
                  </a:gradFill>
                  <a:ln>
                    <a:noFill/>
                  </a:ln>
                  <a:effectLst>
                    <a:outerShdw blurRad="76200" dist="25400" dir="5400000" algn="ctr" rotWithShape="0">
                      <a:srgbClr val="000000">
                        <a:alpha val="60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flat" dir="t">
                      <a:rot lat="0" lon="0" rev="3600000"/>
                    </a:lightRig>
                  </a:scene3d>
                  <a:sp3d contourW="12700" prstMaterial="flat">
                    <a:bevelT w="38100" h="44450" prst="angle"/>
                    <a:contourClr>
                      <a:scrgbClr r="0" g="0" b="0">
                        <a:shade val="35000"/>
                        <a:satMod val="160000"/>
                      </a:scrgbClr>
                    </a:contourClr>
                  </a:sp3d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multiLvlStrRef>
                    <c:extLst>
                      <c:ext uri="{02D57815-91ED-43cb-92C2-25804820EDAC}">
                        <c15:formulaRef>
                          <c15:sqref>'question 3'!$B$1:$E$2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Super host</c:v>
                        </c:pt>
                        <c:pt idx="1">
                          <c:v>host</c:v>
                        </c:pt>
                        <c:pt idx="2">
                          <c:v>Super host</c:v>
                        </c:pt>
                        <c:pt idx="3">
                          <c:v>host</c:v>
                        </c:pt>
                      </c:lvl>
                      <c:lvl>
                        <c:pt idx="0">
                          <c:v>Vancour</c:v>
                        </c:pt>
                        <c:pt idx="2">
                          <c:v>toronto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'question 3'!$B$4:$E$4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1729-4C11-910C-B6AE3526FADF}"/>
                  </c:ext>
                </c:extLst>
              </c15:ser>
            </c15:filteredBarSeries>
          </c:ext>
        </c:extLst>
      </c:barChart>
      <c:catAx>
        <c:axId val="112278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788527"/>
        <c:crosses val="autoZero"/>
        <c:auto val="1"/>
        <c:lblAlgn val="ctr"/>
        <c:lblOffset val="100"/>
        <c:noMultiLvlLbl val="0"/>
      </c:catAx>
      <c:valAx>
        <c:axId val="1122788527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7868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3'!$A$20</c:f>
              <c:strCache>
                <c:ptCount val="1"/>
                <c:pt idx="0">
                  <c:v>Negative Comments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'question 3'!$B$18:$E$19</c:f>
              <c:multiLvlStrCache>
                <c:ptCount val="4"/>
                <c:lvl>
                  <c:pt idx="0">
                    <c:v>Super host</c:v>
                  </c:pt>
                  <c:pt idx="1">
                    <c:v>host</c:v>
                  </c:pt>
                  <c:pt idx="2">
                    <c:v>Super host</c:v>
                  </c:pt>
                  <c:pt idx="3">
                    <c:v>host</c:v>
                  </c:pt>
                </c:lvl>
                <c:lvl>
                  <c:pt idx="0">
                    <c:v>Vancour</c:v>
                  </c:pt>
                  <c:pt idx="2">
                    <c:v>toronto</c:v>
                  </c:pt>
                </c:lvl>
              </c:multiLvlStrCache>
            </c:multiLvlStrRef>
          </c:cat>
          <c:val>
            <c:numRef>
              <c:f>'question 3'!$B$20:$E$20</c:f>
              <c:numCache>
                <c:formatCode>General</c:formatCode>
                <c:ptCount val="4"/>
                <c:pt idx="0">
                  <c:v>308</c:v>
                </c:pt>
                <c:pt idx="1">
                  <c:v>569</c:v>
                </c:pt>
                <c:pt idx="2">
                  <c:v>651</c:v>
                </c:pt>
                <c:pt idx="3">
                  <c:v>2301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63-4575-A365-4E74823717C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220851279"/>
        <c:axId val="1220853775"/>
      </c:barChart>
      <c:catAx>
        <c:axId val="1220851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0853775"/>
        <c:crosses val="autoZero"/>
        <c:auto val="1"/>
        <c:lblAlgn val="ctr"/>
        <c:lblOffset val="100"/>
        <c:noMultiLvlLbl val="0"/>
      </c:catAx>
      <c:valAx>
        <c:axId val="1220853775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20851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E812A1D-A0A4-4A57-87F7-D0737976D3C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ABDE-E2FF-4573-A1F8-F27346DE185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56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2A1D-A0A4-4A57-87F7-D0737976D3C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ABDE-E2FF-4573-A1F8-F27346DE18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48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2A1D-A0A4-4A57-87F7-D0737976D3C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ABDE-E2FF-4573-A1F8-F27346DE185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11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2A1D-A0A4-4A57-87F7-D0737976D3C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ABDE-E2FF-4573-A1F8-F27346DE18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574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2A1D-A0A4-4A57-87F7-D0737976D3C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ABDE-E2FF-4573-A1F8-F27346DE185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928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2A1D-A0A4-4A57-87F7-D0737976D3C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ABDE-E2FF-4573-A1F8-F27346DE18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481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2A1D-A0A4-4A57-87F7-D0737976D3C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ABDE-E2FF-4573-A1F8-F27346DE18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84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2A1D-A0A4-4A57-87F7-D0737976D3C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ABDE-E2FF-4573-A1F8-F27346DE18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803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2A1D-A0A4-4A57-87F7-D0737976D3C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ABDE-E2FF-4573-A1F8-F27346DE18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23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2A1D-A0A4-4A57-87F7-D0737976D3C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ABDE-E2FF-4573-A1F8-F27346DE18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272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2A1D-A0A4-4A57-87F7-D0737976D3C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ABDE-E2FF-4573-A1F8-F27346DE185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065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E812A1D-A0A4-4A57-87F7-D0737976D3C8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110ABDE-E2FF-4573-A1F8-F27346DE185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22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HOST BEHAVIOR ANALYSIS FOR PROPERTY RENTAL Company</a:t>
            </a:r>
            <a:endParaRPr lang="en-IN" sz="36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Presented By</a:t>
            </a:r>
          </a:p>
          <a:p>
            <a:r>
              <a:rPr lang="en-IN" dirty="0"/>
              <a:t>Anand Umak [pd13_254]</a:t>
            </a:r>
          </a:p>
          <a:p>
            <a:r>
              <a:rPr lang="en-IN" dirty="0" err="1"/>
              <a:t>Mohit</a:t>
            </a:r>
            <a:r>
              <a:rPr lang="en-IN" dirty="0"/>
              <a:t> Nakade [pd13_254]</a:t>
            </a:r>
          </a:p>
        </p:txBody>
      </p:sp>
      <p:sp>
        <p:nvSpPr>
          <p:cNvPr id="4" name="AutoShape 2" descr="masai-logo">
            <a:extLst>
              <a:ext uri="{FF2B5EF4-FFF2-40B4-BE49-F238E27FC236}">
                <a16:creationId xmlns:a16="http://schemas.microsoft.com/office/drawing/2014/main" id="{86A63293-AF22-CB0D-2CFE-EC1F9B3A35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6" name="Picture 4" descr="Masai School Referral Code: Guaranteed Maximum Referral Discount">
            <a:extLst>
              <a:ext uri="{FF2B5EF4-FFF2-40B4-BE49-F238E27FC236}">
                <a16:creationId xmlns:a16="http://schemas.microsoft.com/office/drawing/2014/main" id="{A9929CEA-D5AF-D073-C2B2-7C9443B34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65004" cy="129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980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6233384"/>
              </p:ext>
            </p:extLst>
          </p:nvPr>
        </p:nvGraphicFramePr>
        <p:xfrm>
          <a:off x="4590529" y="1997998"/>
          <a:ext cx="3735481" cy="3192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8084493"/>
              </p:ext>
            </p:extLst>
          </p:nvPr>
        </p:nvGraphicFramePr>
        <p:xfrm>
          <a:off x="8421635" y="1997998"/>
          <a:ext cx="3380955" cy="3192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1612566"/>
              </p:ext>
            </p:extLst>
          </p:nvPr>
        </p:nvGraphicFramePr>
        <p:xfrm>
          <a:off x="541932" y="1997998"/>
          <a:ext cx="3970231" cy="3192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60522" y="462832"/>
            <a:ext cx="100787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+mj-lt"/>
              </a:rPr>
              <a:t>b. Identification of </a:t>
            </a:r>
            <a:r>
              <a:rPr lang="en-US" sz="2400" b="1" dirty="0">
                <a:latin typeface="+mj-lt"/>
              </a:rPr>
              <a:t>top 3 crucial metrics one needs to maintain to become a Super Host: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From Previous Analysis the top 3 Crucial Metrics one needed to become a super host should be The Response Rate, Acceptance Rate, Identity Verification and one more the % or Number Of Positive and Negative Comment By Customers.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0040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+mn-lt"/>
              </a:rPr>
              <a:t>C. </a:t>
            </a:r>
            <a:r>
              <a:rPr lang="en-US" sz="2400" dirty="0">
                <a:latin typeface="+mn-lt"/>
              </a:rPr>
              <a:t>Analysis of the comments of reviewers vary for listings of Super Hosts vs Other Hosts(Extract words from the comments provided by the reviewers)(The Analysis Graphical representation given Below)</a:t>
            </a:r>
            <a:endParaRPr lang="en-IN" sz="24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3789" y="2286000"/>
            <a:ext cx="4754880" cy="4023360"/>
          </a:xfrm>
        </p:spPr>
        <p:txBody>
          <a:bodyPr/>
          <a:lstStyle/>
          <a:p>
            <a:r>
              <a:rPr lang="en-IN" dirty="0" smtClean="0"/>
              <a:t>Positive Comment Toronto</a:t>
            </a:r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Positive </a:t>
            </a:r>
            <a:r>
              <a:rPr lang="en-IN" dirty="0" smtClean="0"/>
              <a:t>Comment Vancouver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" t="28749" r="68881" b="44367"/>
          <a:stretch/>
        </p:blipFill>
        <p:spPr>
          <a:xfrm>
            <a:off x="964736" y="2892668"/>
            <a:ext cx="4743933" cy="2365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" t="35267" r="66788" b="36762"/>
          <a:stretch/>
        </p:blipFill>
        <p:spPr>
          <a:xfrm>
            <a:off x="6128237" y="2892668"/>
            <a:ext cx="4953639" cy="236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4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6764" y="1252025"/>
            <a:ext cx="4754880" cy="4023360"/>
          </a:xfrm>
        </p:spPr>
        <p:txBody>
          <a:bodyPr/>
          <a:lstStyle/>
          <a:p>
            <a:r>
              <a:rPr lang="en-IN" dirty="0" smtClean="0"/>
              <a:t>Negative</a:t>
            </a:r>
            <a:r>
              <a:rPr lang="en-IN" dirty="0" smtClean="0"/>
              <a:t> Comment Toronto</a:t>
            </a:r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7774" y="1234440"/>
            <a:ext cx="4754880" cy="4023360"/>
          </a:xfrm>
        </p:spPr>
        <p:txBody>
          <a:bodyPr/>
          <a:lstStyle/>
          <a:p>
            <a:r>
              <a:rPr lang="en-IN" dirty="0" smtClean="0"/>
              <a:t>Negative Comment Vancouver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" t="36675" r="66084" b="36752"/>
          <a:stretch/>
        </p:blipFill>
        <p:spPr>
          <a:xfrm>
            <a:off x="5788069" y="1987061"/>
            <a:ext cx="5034289" cy="22244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6" t="28895" r="66438" b="42978"/>
          <a:stretch/>
        </p:blipFill>
        <p:spPr>
          <a:xfrm>
            <a:off x="817685" y="1987061"/>
            <a:ext cx="4854470" cy="222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83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433433"/>
              </p:ext>
            </p:extLst>
          </p:nvPr>
        </p:nvGraphicFramePr>
        <p:xfrm>
          <a:off x="1315418" y="4260285"/>
          <a:ext cx="3618533" cy="2271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2284370"/>
              </p:ext>
            </p:extLst>
          </p:nvPr>
        </p:nvGraphicFramePr>
        <p:xfrm>
          <a:off x="5867401" y="4273607"/>
          <a:ext cx="3733800" cy="2264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27760" y="548639"/>
            <a:ext cx="995172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Graphical Representation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total 400886 comment for Toronto city hosts (Both) and  total 164536 Comment For Vancouver City Hosts (Both).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Number of positive comments for Toronto City Super Host Are </a:t>
            </a:r>
            <a:r>
              <a:rPr lang="en-IN" dirty="0"/>
              <a:t>80049 and host are 66814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number of positive comments for Vancouver City Super Host Are </a:t>
            </a:r>
            <a:r>
              <a:rPr lang="en-IN" dirty="0"/>
              <a:t>42145 and host are 20276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The Number OF Negative Comments For Toronto City Super Host is 651 which is very less as compared to host count i.e., 2301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The Number OF Negative Comments For Vancouver City Super Host are 308 which only half as compared to host count i.e., 569</a:t>
            </a:r>
          </a:p>
        </p:txBody>
      </p:sp>
    </p:spTree>
    <p:extLst>
      <p:ext uri="{BB962C8B-B14F-4D97-AF65-F5344CB8AC3E}">
        <p14:creationId xmlns:p14="http://schemas.microsoft.com/office/powerpoint/2010/main" val="2406413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21664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+mn-lt"/>
                <a:cs typeface="Calibri" panose="020F0502020204030204" pitchFamily="34" charset="0"/>
              </a:rPr>
              <a:t>d. Analyse do Super Hosts tend to have large property types as </a:t>
            </a:r>
            <a:r>
              <a:rPr lang="en-IN" sz="2400" dirty="0" smtClean="0">
                <a:latin typeface="+mn-lt"/>
                <a:cs typeface="Calibri" panose="020F0502020204030204" pitchFamily="34" charset="0"/>
              </a:rPr>
              <a:t>compared </a:t>
            </a:r>
            <a:r>
              <a:rPr lang="en-IN" sz="2400" dirty="0">
                <a:latin typeface="+mn-lt"/>
                <a:cs typeface="Calibri" panose="020F0502020204030204" pitchFamily="34" charset="0"/>
              </a:rPr>
              <a:t>to Other Hosts</a:t>
            </a:r>
            <a:r>
              <a:rPr lang="en-IN" sz="2400" dirty="0" smtClean="0">
                <a:latin typeface="+mn-lt"/>
              </a:rPr>
              <a:t>.</a:t>
            </a:r>
            <a:endParaRPr lang="en-IN" sz="24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1934308"/>
            <a:ext cx="4754880" cy="4023360"/>
          </a:xfrm>
        </p:spPr>
        <p:txBody>
          <a:bodyPr/>
          <a:lstStyle/>
          <a:p>
            <a:r>
              <a:rPr lang="en-IN" dirty="0" smtClean="0"/>
              <a:t>Large </a:t>
            </a:r>
            <a:r>
              <a:rPr lang="en-IN" dirty="0"/>
              <a:t>P</a:t>
            </a:r>
            <a:r>
              <a:rPr lang="en-IN" dirty="0" smtClean="0"/>
              <a:t>roperty Toronto</a:t>
            </a:r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4164" y="1934308"/>
            <a:ext cx="4754880" cy="4023360"/>
          </a:xfrm>
        </p:spPr>
        <p:txBody>
          <a:bodyPr/>
          <a:lstStyle/>
          <a:p>
            <a:r>
              <a:rPr lang="en-IN" dirty="0"/>
              <a:t>Large Property </a:t>
            </a:r>
            <a:r>
              <a:rPr lang="en-IN" dirty="0" smtClean="0"/>
              <a:t>Vancouver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" t="21445" r="67308" b="41725"/>
          <a:stretch/>
        </p:blipFill>
        <p:spPr>
          <a:xfrm>
            <a:off x="918972" y="2338753"/>
            <a:ext cx="4690520" cy="2988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" t="30449" r="68187" b="34897"/>
          <a:stretch/>
        </p:blipFill>
        <p:spPr>
          <a:xfrm>
            <a:off x="5884164" y="2338753"/>
            <a:ext cx="4759751" cy="296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45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7106767"/>
              </p:ext>
            </p:extLst>
          </p:nvPr>
        </p:nvGraphicFramePr>
        <p:xfrm>
          <a:off x="5934071" y="1346093"/>
          <a:ext cx="5410384" cy="3706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EA68CCB-2F65-E3A9-D3F8-0CD0847B0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02" y="627991"/>
            <a:ext cx="10820399" cy="718103"/>
          </a:xfrm>
        </p:spPr>
        <p:txBody>
          <a:bodyPr>
            <a:normAutofit/>
          </a:bodyPr>
          <a:lstStyle/>
          <a:p>
            <a:r>
              <a:rPr lang="en-US" sz="2400" u="sng" dirty="0"/>
              <a:t>Graphical Representation</a:t>
            </a:r>
            <a:endParaRPr lang="en-IN" sz="2400" b="1" dirty="0"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8DD40-FDB6-B4A2-4BFA-1DC95A2D4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751" y="1346094"/>
            <a:ext cx="4524375" cy="3706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Analysis Done on basis of Accommodation</a:t>
            </a:r>
            <a:br>
              <a:rPr lang="en-IN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800" dirty="0">
                <a:effectLst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IN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Top 10 property type having Accommodation greater than </a:t>
            </a:r>
            <a:br>
              <a:rPr lang="en-IN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Average accommodation are considered.</a:t>
            </a:r>
            <a:br>
              <a:rPr lang="en-IN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Entire residential home, Entire villa,</a:t>
            </a:r>
            <a:b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Private room in residential home,</a:t>
            </a:r>
            <a:b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Entire cabin, Entire home, Entire guest suite,</a:t>
            </a:r>
            <a:b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Entire condominium (condo),Boat, Entire loft,</a:t>
            </a:r>
            <a:b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Entire rental unit property type are considered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In Vanocur 1063 Super host 1495 host have large property</a:t>
            </a:r>
            <a:b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In Toronto 1063 Super host 4426 host have large property</a:t>
            </a:r>
            <a:endParaRPr lang="en-IN" sz="1800" dirty="0">
              <a:cs typeface="Calibri" panose="020F050202020403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F8B411-1D8F-DE4E-3FBC-6E5C382F7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258122"/>
              </p:ext>
            </p:extLst>
          </p:nvPr>
        </p:nvGraphicFramePr>
        <p:xfrm>
          <a:off x="1261693" y="5052710"/>
          <a:ext cx="3556489" cy="12924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6471">
                  <a:extLst>
                    <a:ext uri="{9D8B030D-6E8A-4147-A177-3AD203B41FA5}">
                      <a16:colId xmlns:a16="http://schemas.microsoft.com/office/drawing/2014/main" val="382762022"/>
                    </a:ext>
                  </a:extLst>
                </a:gridCol>
                <a:gridCol w="739858">
                  <a:extLst>
                    <a:ext uri="{9D8B030D-6E8A-4147-A177-3AD203B41FA5}">
                      <a16:colId xmlns:a16="http://schemas.microsoft.com/office/drawing/2014/main" val="853150918"/>
                    </a:ext>
                  </a:extLst>
                </a:gridCol>
                <a:gridCol w="849246">
                  <a:extLst>
                    <a:ext uri="{9D8B030D-6E8A-4147-A177-3AD203B41FA5}">
                      <a16:colId xmlns:a16="http://schemas.microsoft.com/office/drawing/2014/main" val="3413719355"/>
                    </a:ext>
                  </a:extLst>
                </a:gridCol>
                <a:gridCol w="400914">
                  <a:extLst>
                    <a:ext uri="{9D8B030D-6E8A-4147-A177-3AD203B41FA5}">
                      <a16:colId xmlns:a16="http://schemas.microsoft.com/office/drawing/2014/main" val="1538038372"/>
                    </a:ext>
                  </a:extLst>
                </a:gridCol>
              </a:tblGrid>
              <a:tr h="430823">
                <a:tc gridSpan="2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 err="1">
                          <a:effectLst/>
                        </a:rPr>
                        <a:t>Vancour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Toronto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119087"/>
                  </a:ext>
                </a:extLst>
              </a:tr>
              <a:tr h="430823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Super host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host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Super host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host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0544975"/>
                  </a:ext>
                </a:extLst>
              </a:tr>
              <a:tr h="430823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1228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1898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2353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7616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12345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70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07594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onsolas" panose="020B0609020204030204" pitchFamily="49" charset="0"/>
              </a:rPr>
              <a:t>e. Analyze the average price </a:t>
            </a:r>
            <a:r>
              <a:rPr lang="en-US" sz="24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onsolas" panose="020B0609020204030204" pitchFamily="49" charset="0"/>
              </a:rPr>
              <a:t>and </a:t>
            </a:r>
            <a:r>
              <a:rPr lang="en-US" sz="24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onsolas" panose="020B0609020204030204" pitchFamily="49" charset="0"/>
              </a:rPr>
              <a:t>availability of the </a:t>
            </a:r>
            <a:r>
              <a:rPr lang="en-US" sz="24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onsolas" panose="020B0609020204030204" pitchFamily="49" charset="0"/>
              </a:rPr>
              <a:t>listings </a:t>
            </a:r>
            <a:r>
              <a:rPr lang="en-US" sz="24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onsolas" panose="020B0609020204030204" pitchFamily="49" charset="0"/>
              </a:rPr>
              <a:t>for the upcoming </a:t>
            </a:r>
            <a:r>
              <a:rPr lang="en-US" sz="24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onsolas" panose="020B0609020204030204" pitchFamily="49" charset="0"/>
              </a:rPr>
              <a:t>year between </a:t>
            </a:r>
            <a:r>
              <a:rPr lang="en-US" sz="24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onsolas" panose="020B0609020204030204" pitchFamily="49" charset="0"/>
              </a:rPr>
              <a:t>Super Hosts and </a:t>
            </a:r>
            <a:br>
              <a:rPr lang="en-US" sz="24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onsolas" panose="020B0609020204030204" pitchFamily="49" charset="0"/>
              </a:rPr>
              <a:t>Other Hosts</a:t>
            </a:r>
            <a:endParaRPr lang="en-IN" sz="24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283" y="1944254"/>
            <a:ext cx="4902061" cy="4023360"/>
          </a:xfrm>
        </p:spPr>
        <p:txBody>
          <a:bodyPr/>
          <a:lstStyle/>
          <a:p>
            <a:r>
              <a:rPr lang="en-IN" dirty="0" smtClean="0"/>
              <a:t>Average Price Upcoming Year Toronto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7174" y="1944254"/>
            <a:ext cx="5048135" cy="4023360"/>
          </a:xfrm>
        </p:spPr>
        <p:txBody>
          <a:bodyPr/>
          <a:lstStyle/>
          <a:p>
            <a:r>
              <a:rPr lang="en-IN" dirty="0"/>
              <a:t>Average Price Upcoming Year </a:t>
            </a:r>
            <a:r>
              <a:rPr lang="en-IN" dirty="0" smtClean="0"/>
              <a:t>Vancouver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t="42424" r="70717" b="37218"/>
          <a:stretch/>
        </p:blipFill>
        <p:spPr>
          <a:xfrm>
            <a:off x="6257174" y="2527822"/>
            <a:ext cx="5053399" cy="2093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" t="32936" r="71159" b="45539"/>
          <a:stretch/>
        </p:blipFill>
        <p:spPr>
          <a:xfrm>
            <a:off x="1124019" y="2527822"/>
            <a:ext cx="4896798" cy="209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00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3209" y="801254"/>
            <a:ext cx="4902061" cy="4023360"/>
          </a:xfrm>
        </p:spPr>
        <p:txBody>
          <a:bodyPr/>
          <a:lstStyle/>
          <a:p>
            <a:r>
              <a:rPr lang="en-IN" dirty="0" smtClean="0"/>
              <a:t>Availability of Listings Upcoming Year Toronto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4559" y="801254"/>
            <a:ext cx="5048135" cy="4023360"/>
          </a:xfrm>
        </p:spPr>
        <p:txBody>
          <a:bodyPr/>
          <a:lstStyle/>
          <a:p>
            <a:r>
              <a:rPr lang="en-IN" dirty="0" smtClean="0"/>
              <a:t>Availability of Listings Upcoming </a:t>
            </a:r>
            <a:r>
              <a:rPr lang="en-IN" dirty="0"/>
              <a:t>Year </a:t>
            </a:r>
            <a:r>
              <a:rPr lang="en-IN" dirty="0" smtClean="0"/>
              <a:t>Vancouver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" t="41026" r="71416" b="33644"/>
          <a:stretch/>
        </p:blipFill>
        <p:spPr>
          <a:xfrm>
            <a:off x="6208957" y="1877158"/>
            <a:ext cx="5136952" cy="2634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" t="33868" r="71684" b="40181"/>
          <a:stretch/>
        </p:blipFill>
        <p:spPr>
          <a:xfrm>
            <a:off x="983209" y="1877158"/>
            <a:ext cx="5048135" cy="26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5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956355"/>
              </p:ext>
            </p:extLst>
          </p:nvPr>
        </p:nvGraphicFramePr>
        <p:xfrm>
          <a:off x="4222913" y="2402503"/>
          <a:ext cx="3426395" cy="2030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0821308"/>
              </p:ext>
            </p:extLst>
          </p:nvPr>
        </p:nvGraphicFramePr>
        <p:xfrm>
          <a:off x="7850765" y="2359992"/>
          <a:ext cx="3641526" cy="2008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8320166"/>
              </p:ext>
            </p:extLst>
          </p:nvPr>
        </p:nvGraphicFramePr>
        <p:xfrm>
          <a:off x="4222913" y="191037"/>
          <a:ext cx="3426395" cy="2159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2225376"/>
              </p:ext>
            </p:extLst>
          </p:nvPr>
        </p:nvGraphicFramePr>
        <p:xfrm>
          <a:off x="7850765" y="191037"/>
          <a:ext cx="3544066" cy="2159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AA0056-F62C-529F-95E8-CCC553351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526" y="605408"/>
            <a:ext cx="2369004" cy="508321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>
              <a:solidFill>
                <a:srgbClr val="000000"/>
              </a:solidFill>
              <a:effectLst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ea typeface="Calibri" panose="020F0502020204030204" pitchFamily="34" charset="0"/>
                <a:cs typeface="Consolas" panose="020B0609020204030204" pitchFamily="49" charset="0"/>
              </a:rPr>
              <a:t>Graphical Representation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  <a:t/>
            </a:r>
            <a:b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  <a:t> Average Price </a:t>
            </a:r>
            <a:r>
              <a:rPr lang="en-IN" sz="1800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  <a:t>for upcoming year </a:t>
            </a:r>
            <a: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  <a:t/>
            </a:r>
            <a:b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  <a:t>are greater </a:t>
            </a:r>
            <a:r>
              <a:rPr lang="en-IN" sz="1800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  <a:t>for </a:t>
            </a:r>
            <a: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  <a:t>host in </a:t>
            </a:r>
            <a:b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  <a:t>both years</a:t>
            </a:r>
            <a:b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  <a:t> number of hotels available </a:t>
            </a:r>
            <a:b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  <a:t>and not available were high for </a:t>
            </a:r>
            <a:b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  <a:t>host than super host in both </a:t>
            </a:r>
            <a:b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  <a:t>cities.</a:t>
            </a:r>
            <a:b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  <a:t/>
            </a:r>
            <a:br>
              <a:rPr lang="en-IN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</a:br>
            <a:endParaRPr lang="en-IN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8B81BC0-D5C3-9CA3-29D8-0660F4534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679820"/>
              </p:ext>
            </p:extLst>
          </p:nvPr>
        </p:nvGraphicFramePr>
        <p:xfrm>
          <a:off x="4813697" y="4968968"/>
          <a:ext cx="2695814" cy="10760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7560">
                  <a:extLst>
                    <a:ext uri="{9D8B030D-6E8A-4147-A177-3AD203B41FA5}">
                      <a16:colId xmlns:a16="http://schemas.microsoft.com/office/drawing/2014/main" val="3200253113"/>
                    </a:ext>
                  </a:extLst>
                </a:gridCol>
                <a:gridCol w="949127">
                  <a:extLst>
                    <a:ext uri="{9D8B030D-6E8A-4147-A177-3AD203B41FA5}">
                      <a16:colId xmlns:a16="http://schemas.microsoft.com/office/drawing/2014/main" val="842435227"/>
                    </a:ext>
                  </a:extLst>
                </a:gridCol>
                <a:gridCol w="949127">
                  <a:extLst>
                    <a:ext uri="{9D8B030D-6E8A-4147-A177-3AD203B41FA5}">
                      <a16:colId xmlns:a16="http://schemas.microsoft.com/office/drawing/2014/main" val="3164073837"/>
                    </a:ext>
                  </a:extLst>
                </a:gridCol>
              </a:tblGrid>
              <a:tr h="308705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City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super host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host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7924696"/>
                  </a:ext>
                </a:extLst>
              </a:tr>
              <a:tr h="324342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Toronto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41.1%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37.6%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750852"/>
                  </a:ext>
                </a:extLst>
              </a:tr>
              <a:tr h="442975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Vancouver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34.9%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35.5%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74124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803EDAD-F852-0774-9645-C7B2B6BDD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008476"/>
              </p:ext>
            </p:extLst>
          </p:nvPr>
        </p:nvGraphicFramePr>
        <p:xfrm>
          <a:off x="8422265" y="4967710"/>
          <a:ext cx="2770342" cy="10772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896">
                  <a:extLst>
                    <a:ext uri="{9D8B030D-6E8A-4147-A177-3AD203B41FA5}">
                      <a16:colId xmlns:a16="http://schemas.microsoft.com/office/drawing/2014/main" val="1250861122"/>
                    </a:ext>
                  </a:extLst>
                </a:gridCol>
                <a:gridCol w="993223">
                  <a:extLst>
                    <a:ext uri="{9D8B030D-6E8A-4147-A177-3AD203B41FA5}">
                      <a16:colId xmlns:a16="http://schemas.microsoft.com/office/drawing/2014/main" val="3786744604"/>
                    </a:ext>
                  </a:extLst>
                </a:gridCol>
                <a:gridCol w="993223">
                  <a:extLst>
                    <a:ext uri="{9D8B030D-6E8A-4147-A177-3AD203B41FA5}">
                      <a16:colId xmlns:a16="http://schemas.microsoft.com/office/drawing/2014/main" val="872871911"/>
                    </a:ext>
                  </a:extLst>
                </a:gridCol>
              </a:tblGrid>
              <a:tr h="422786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City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super host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host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7461790"/>
                  </a:ext>
                </a:extLst>
              </a:tr>
              <a:tr h="231706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Toronto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32.0%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26.8%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0285430"/>
                  </a:ext>
                </a:extLst>
              </a:tr>
              <a:tr h="422786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Vancouver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30.8%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27.5%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428793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747846" y="4598378"/>
            <a:ext cx="2980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0000"/>
                </a:solidFill>
                <a:ea typeface="Calibri" panose="020F050202020403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IN" dirty="0">
                <a:solidFill>
                  <a:srgbClr val="000000"/>
                </a:solidFill>
                <a:ea typeface="Calibri" panose="020F0502020204030204" pitchFamily="34" charset="0"/>
                <a:cs typeface="Consolas" panose="020B0609020204030204" pitchFamily="49" charset="0"/>
              </a:rPr>
              <a:t>% availability Present year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8305556" y="4548405"/>
            <a:ext cx="316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0000"/>
                </a:solidFill>
                <a:ea typeface="Calibri" panose="020F050202020403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IN" dirty="0">
                <a:solidFill>
                  <a:srgbClr val="000000"/>
                </a:solidFill>
                <a:ea typeface="Calibri" panose="020F0502020204030204" pitchFamily="34" charset="0"/>
                <a:cs typeface="Consolas" panose="020B0609020204030204" pitchFamily="49" charset="0"/>
              </a:rPr>
              <a:t>% availability </a:t>
            </a:r>
            <a:r>
              <a:rPr lang="en-IN" dirty="0" smtClean="0">
                <a:solidFill>
                  <a:srgbClr val="000000"/>
                </a:solidFill>
                <a:ea typeface="Calibri" panose="020F0502020204030204" pitchFamily="34" charset="0"/>
                <a:cs typeface="Consolas" panose="020B0609020204030204" pitchFamily="49" charset="0"/>
              </a:rPr>
              <a:t>Upcoming </a:t>
            </a:r>
            <a:r>
              <a:rPr lang="en-IN" dirty="0">
                <a:solidFill>
                  <a:srgbClr val="000000"/>
                </a:solidFill>
                <a:ea typeface="Calibri" panose="020F0502020204030204" pitchFamily="34" charset="0"/>
                <a:cs typeface="Consolas" panose="020B0609020204030204" pitchFamily="49" charset="0"/>
              </a:rPr>
              <a:t>year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177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8557666-006F-9BBC-8BB2-8A6F9C756C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201629"/>
              </p:ext>
            </p:extLst>
          </p:nvPr>
        </p:nvGraphicFramePr>
        <p:xfrm>
          <a:off x="729761" y="1602902"/>
          <a:ext cx="3435012" cy="20610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F432921-EAFE-2EF5-D9B5-FEA19C523B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0891270"/>
              </p:ext>
            </p:extLst>
          </p:nvPr>
        </p:nvGraphicFramePr>
        <p:xfrm>
          <a:off x="729761" y="3881286"/>
          <a:ext cx="3435012" cy="2267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FFD795C-EC0F-68A3-9401-BCE62EC70B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787575"/>
              </p:ext>
            </p:extLst>
          </p:nvPr>
        </p:nvGraphicFramePr>
        <p:xfrm>
          <a:off x="4372557" y="3881286"/>
          <a:ext cx="3435012" cy="2267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7CB768E-9AD1-BADA-405D-00403C58EE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5665509"/>
              </p:ext>
            </p:extLst>
          </p:nvPr>
        </p:nvGraphicFramePr>
        <p:xfrm>
          <a:off x="4297935" y="1602902"/>
          <a:ext cx="3484760" cy="20610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76C941D-5014-7054-A6FE-563CBE615D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218177"/>
              </p:ext>
            </p:extLst>
          </p:nvPr>
        </p:nvGraphicFramePr>
        <p:xfrm>
          <a:off x="7965605" y="1602901"/>
          <a:ext cx="3385264" cy="4537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D69AAC45-AA7C-D8A2-4F70-E4F7C581F2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9761" y="372268"/>
            <a:ext cx="10621108" cy="612469"/>
          </a:xfrm>
        </p:spPr>
        <p:txBody>
          <a:bodyPr>
            <a:normAutofit fontScale="90000"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b="1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onsolas" panose="020B0609020204030204" pitchFamily="49" charset="0"/>
              </a:rPr>
              <a:t>f</a:t>
            </a:r>
            <a:r>
              <a:rPr lang="en-US" sz="1800" b="1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onsolas" panose="020B0609020204030204" pitchFamily="49" charset="0"/>
              </a:rPr>
              <a:t>. Analyze if there is some difference in above mentioned trends between Local Hosts or Hosts residing in other locations</a:t>
            </a:r>
            <a:endParaRPr lang="en-IN" dirty="0">
              <a:latin typeface="+mn-lt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A952DD7-5051-D5F0-79B9-3FC2C124D4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9761" y="1090921"/>
            <a:ext cx="10621108" cy="405797"/>
          </a:xfrm>
        </p:spPr>
        <p:txBody>
          <a:bodyPr>
            <a:normAutofit/>
          </a:bodyPr>
          <a:lstStyle/>
          <a:p>
            <a:r>
              <a:rPr lang="en-IN" sz="1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  <a:t>Local hosts </a:t>
            </a:r>
            <a:r>
              <a:rPr lang="en-IN" sz="1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IN" sz="1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  <a:t> host whose neighb</a:t>
            </a:r>
            <a:r>
              <a:rPr lang="en-IN" sz="1400" dirty="0">
                <a:solidFill>
                  <a:srgbClr val="000000"/>
                </a:solidFill>
                <a:ea typeface="Calibri" panose="020F0502020204030204" pitchFamily="34" charset="0"/>
                <a:cs typeface="Consolas" panose="020B0609020204030204" pitchFamily="49" charset="0"/>
              </a:rPr>
              <a:t>our</a:t>
            </a:r>
            <a:r>
              <a:rPr lang="en-IN" sz="1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  <a:t> location is same as listing </a:t>
            </a:r>
            <a:r>
              <a:rPr lang="en-IN" sz="1400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  <a:t>neighbour following </a:t>
            </a:r>
            <a:r>
              <a:rPr lang="en-IN" sz="1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onsolas" panose="020B0609020204030204" pitchFamily="49" charset="0"/>
              </a:rPr>
              <a:t>comparison were made between local host and other host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56494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13262" r="7984" b="6202"/>
          <a:stretch/>
        </p:blipFill>
        <p:spPr>
          <a:xfrm>
            <a:off x="242789" y="161365"/>
            <a:ext cx="11725093" cy="6562164"/>
          </a:xfrm>
        </p:spPr>
      </p:pic>
    </p:spTree>
    <p:extLst>
      <p:ext uri="{BB962C8B-B14F-4D97-AF65-F5344CB8AC3E}">
        <p14:creationId xmlns:p14="http://schemas.microsoft.com/office/powerpoint/2010/main" val="928261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075944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onsolas" panose="020B0609020204030204" pitchFamily="49" charset="0"/>
              </a:rPr>
              <a:t>G. Analysis </a:t>
            </a:r>
            <a:r>
              <a:rPr lang="en-US" sz="24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onsolas" panose="020B0609020204030204" pitchFamily="49" charset="0"/>
              </a:rPr>
              <a:t>of the trends for the two cities for which data has been provided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24128" y="1796473"/>
            <a:ext cx="4754880" cy="4023360"/>
          </a:xfrm>
        </p:spPr>
        <p:txBody>
          <a:bodyPr/>
          <a:lstStyle/>
          <a:p>
            <a:r>
              <a:rPr lang="en-IN" dirty="0" smtClean="0"/>
              <a:t>Total Host And </a:t>
            </a:r>
            <a:r>
              <a:rPr lang="en-IN" dirty="0" err="1" smtClean="0"/>
              <a:t>superhost</a:t>
            </a:r>
            <a:r>
              <a:rPr lang="en-IN" dirty="0" smtClean="0"/>
              <a:t> between two cities</a:t>
            </a:r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5" t="33590" r="35743" b="29679"/>
          <a:stretch/>
        </p:blipFill>
        <p:spPr>
          <a:xfrm>
            <a:off x="6616746" y="2701524"/>
            <a:ext cx="4516654" cy="2101386"/>
          </a:xfrm>
          <a:prstGeom prst="rect">
            <a:avLst/>
          </a:prstGeom>
        </p:spPr>
      </p:pic>
      <p:sp>
        <p:nvSpPr>
          <p:cNvPr id="9" name="Content Placeholder 5"/>
          <p:cNvSpPr txBox="1">
            <a:spLocks/>
          </p:cNvSpPr>
          <p:nvPr/>
        </p:nvSpPr>
        <p:spPr>
          <a:xfrm>
            <a:off x="6616746" y="1796473"/>
            <a:ext cx="4754880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Total </a:t>
            </a:r>
            <a:r>
              <a:rPr lang="en-IN" dirty="0" err="1" smtClean="0"/>
              <a:t>Listinng</a:t>
            </a:r>
            <a:r>
              <a:rPr lang="en-IN" dirty="0" smtClean="0"/>
              <a:t> between two cities</a:t>
            </a:r>
          </a:p>
          <a:p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6" t="38527" r="43160" b="31925"/>
          <a:stretch/>
        </p:blipFill>
        <p:spPr>
          <a:xfrm>
            <a:off x="1024127" y="2632362"/>
            <a:ext cx="5144555" cy="217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59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1725"/>
              </p:ext>
            </p:extLst>
          </p:nvPr>
        </p:nvGraphicFramePr>
        <p:xfrm>
          <a:off x="1295663" y="1997998"/>
          <a:ext cx="3375561" cy="2145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3585398"/>
              </p:ext>
            </p:extLst>
          </p:nvPr>
        </p:nvGraphicFramePr>
        <p:xfrm>
          <a:off x="4671224" y="2000868"/>
          <a:ext cx="3357352" cy="2143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8871113"/>
              </p:ext>
            </p:extLst>
          </p:nvPr>
        </p:nvGraphicFramePr>
        <p:xfrm>
          <a:off x="7894187" y="2016949"/>
          <a:ext cx="3349732" cy="2108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31636" y="942109"/>
            <a:ext cx="949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Graphical Representation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8114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50C734-FAC7-68C1-DEBB-64BDA64D7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6788" y="5374103"/>
            <a:ext cx="2920342" cy="443254"/>
          </a:xfrm>
        </p:spPr>
        <p:txBody>
          <a:bodyPr>
            <a:normAutofit fontScale="90000"/>
          </a:bodyPr>
          <a:lstStyle/>
          <a:p>
            <a:r>
              <a:rPr lang="en-IN" dirty="0"/>
              <a:t>Thank you!</a:t>
            </a:r>
            <a:br>
              <a:rPr lang="en-IN" dirty="0"/>
            </a:br>
            <a:endParaRPr lang="en-IN" dirty="0"/>
          </a:p>
        </p:txBody>
      </p:sp>
      <p:pic>
        <p:nvPicPr>
          <p:cNvPr id="11" name="Picture 4" descr="Masai School Referral Code: Guaranteed Maximum Referral Discount">
            <a:extLst>
              <a:ext uri="{FF2B5EF4-FFF2-40B4-BE49-F238E27FC236}">
                <a16:creationId xmlns:a16="http://schemas.microsoft.com/office/drawing/2014/main" id="{6CE698F7-551D-562C-AB4E-2762E5675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0" y="5595730"/>
            <a:ext cx="2324100" cy="12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and drawn data analysis line icons set doodle Vector Image">
            <a:extLst>
              <a:ext uri="{FF2B5EF4-FFF2-40B4-BE49-F238E27FC236}">
                <a16:creationId xmlns:a16="http://schemas.microsoft.com/office/drawing/2014/main" id="{495CF4B5-2A96-66C1-6DE8-F3CFC802D8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4" b="7742"/>
          <a:stretch/>
        </p:blipFill>
        <p:spPr bwMode="auto">
          <a:xfrm>
            <a:off x="1030942" y="382858"/>
            <a:ext cx="7879976" cy="627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204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874583"/>
            <a:ext cx="9720072" cy="816864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+mn-lt"/>
              </a:rPr>
              <a:t>Point Of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845584"/>
            <a:ext cx="7564287" cy="357136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Analysis of Different metrics to draw the distinction between Super Host and Other Hosts</a:t>
            </a:r>
            <a:r>
              <a:rPr lang="en-IN" sz="1400" dirty="0"/>
              <a:t> such as </a:t>
            </a:r>
            <a:r>
              <a:rPr lang="en-US" sz="1400" dirty="0"/>
              <a:t>Acceptance rate, response rate, instant booking, profile picture, identity verified, review scores etc.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Using the above analysis  identification of </a:t>
            </a:r>
            <a:r>
              <a:rPr lang="en-US" sz="1400" dirty="0"/>
              <a:t>top 3 crucial metrics one needs to maintain to become a Super Host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Analysis of the comments of reviewers vary for listings of Super Hosts vs Other Hosts(Extract words from the comments provided by the reviewers)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Analysis to find do Super Hosts tend to have large property types as compared to Other Hosts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Analysis of the average price and availability of the listings for the upcoming year between Super Hosts and Other Hosts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Analysis of the trends for the two cities for which data has been provided</a:t>
            </a:r>
          </a:p>
        </p:txBody>
      </p:sp>
    </p:spTree>
    <p:extLst>
      <p:ext uri="{BB962C8B-B14F-4D97-AF65-F5344CB8AC3E}">
        <p14:creationId xmlns:p14="http://schemas.microsoft.com/office/powerpoint/2010/main" val="3839418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30" y="983085"/>
            <a:ext cx="9720072" cy="686855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+mn-lt"/>
              </a:rPr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30" y="2098204"/>
            <a:ext cx="7830504" cy="3793310"/>
          </a:xfrm>
        </p:spPr>
        <p:txBody>
          <a:bodyPr>
            <a:normAutofit/>
          </a:bodyPr>
          <a:lstStyle/>
          <a:p>
            <a:r>
              <a:rPr lang="en-IN" sz="1600" dirty="0"/>
              <a:t>The Host Behaviour Analysis For the Property Rental Company is analysis Between Host who are super host and normal Host and what make them different</a:t>
            </a:r>
          </a:p>
          <a:p>
            <a:r>
              <a:rPr lang="en-IN" sz="1600" dirty="0"/>
              <a:t>The Analysis is of Two Cities host of Country Canada i.e., Toronto And Vancouver.</a:t>
            </a:r>
          </a:p>
          <a:p>
            <a:r>
              <a:rPr lang="en-IN" sz="1600" dirty="0"/>
              <a:t>The primary Insight Are as Follows.</a:t>
            </a:r>
          </a:p>
          <a:p>
            <a:r>
              <a:rPr lang="en-IN" sz="1600" dirty="0"/>
              <a:t>There are total  7616 host and 2353 Super host For Toronto City.</a:t>
            </a:r>
          </a:p>
          <a:p>
            <a:r>
              <a:rPr lang="en-IN" sz="1600" dirty="0"/>
              <a:t>There are total 1898 host and 1228 Super host For Vancouver City.</a:t>
            </a:r>
          </a:p>
          <a:p>
            <a:r>
              <a:rPr lang="en-IN" sz="1600" dirty="0"/>
              <a:t>There Are Total 11346 listing property of Host and  4066 listing property of Super host property For Toronto City.</a:t>
            </a:r>
          </a:p>
          <a:p>
            <a:r>
              <a:rPr lang="en-IN" sz="1600" dirty="0"/>
              <a:t>There Are total 2749 listing property of host and 1779 listing property of super host For Vancouver city.</a:t>
            </a:r>
          </a:p>
        </p:txBody>
      </p:sp>
    </p:spTree>
    <p:extLst>
      <p:ext uri="{BB962C8B-B14F-4D97-AF65-F5344CB8AC3E}">
        <p14:creationId xmlns:p14="http://schemas.microsoft.com/office/powerpoint/2010/main" val="73597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Analysis of Different metrics to draw the distinction between Super Host and Other Hosts</a:t>
            </a:r>
            <a:r>
              <a:rPr lang="en-IN" sz="2400" dirty="0">
                <a:latin typeface="+mn-lt"/>
              </a:rPr>
              <a:t> such as </a:t>
            </a:r>
            <a:r>
              <a:rPr lang="en-US" sz="2400" dirty="0">
                <a:latin typeface="+mn-lt"/>
              </a:rPr>
              <a:t>Acceptance rate, response rate, instant booking, profile picture, identity verified, review scores </a:t>
            </a:r>
            <a:r>
              <a:rPr lang="en-US" sz="2400" dirty="0" err="1">
                <a:latin typeface="+mn-lt"/>
              </a:rPr>
              <a:t>etc</a:t>
            </a:r>
            <a:endParaRPr lang="en-IN" sz="24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Acceptance Rate </a:t>
            </a:r>
            <a:r>
              <a:rPr lang="en-IN" dirty="0" smtClean="0"/>
              <a:t>&amp; Response rate (Toronto</a:t>
            </a:r>
            <a:r>
              <a:rPr lang="en-IN" dirty="0" smtClean="0"/>
              <a:t>)</a:t>
            </a:r>
            <a:endParaRPr lang="en-IN" dirty="0"/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Acceptance Rate &amp; Response rate(</a:t>
            </a:r>
            <a:r>
              <a:rPr lang="en-IN" dirty="0" err="1"/>
              <a:t>Voncouver</a:t>
            </a:r>
            <a:r>
              <a:rPr lang="en-IN" dirty="0" smtClean="0"/>
              <a:t>)</a:t>
            </a:r>
          </a:p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t="29059" r="61538" b="44367"/>
          <a:stretch/>
        </p:blipFill>
        <p:spPr>
          <a:xfrm>
            <a:off x="1024127" y="3420207"/>
            <a:ext cx="4220976" cy="1644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" t="35586" r="61627" b="36286"/>
          <a:stretch/>
        </p:blipFill>
        <p:spPr>
          <a:xfrm>
            <a:off x="5989320" y="3472960"/>
            <a:ext cx="3877408" cy="15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3789" y="1397977"/>
            <a:ext cx="4754880" cy="4023360"/>
          </a:xfrm>
        </p:spPr>
        <p:txBody>
          <a:bodyPr/>
          <a:lstStyle/>
          <a:p>
            <a:r>
              <a:rPr lang="en-IN" dirty="0" smtClean="0"/>
              <a:t>Identity Verified(</a:t>
            </a:r>
            <a:r>
              <a:rPr lang="en-IN" dirty="0" err="1" smtClean="0"/>
              <a:t>torronto</a:t>
            </a:r>
            <a:r>
              <a:rPr lang="en-IN" dirty="0" smtClean="0"/>
              <a:t>)</a:t>
            </a:r>
            <a:endParaRPr lang="en-IN" dirty="0"/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3812" y="1397977"/>
            <a:ext cx="4754880" cy="4023360"/>
          </a:xfrm>
        </p:spPr>
        <p:txBody>
          <a:bodyPr/>
          <a:lstStyle/>
          <a:p>
            <a:r>
              <a:rPr lang="en-IN" dirty="0"/>
              <a:t>Identity </a:t>
            </a:r>
            <a:r>
              <a:rPr lang="en-IN" dirty="0" smtClean="0"/>
              <a:t>Verified(Vancouver)</a:t>
            </a:r>
            <a:endParaRPr lang="en-IN" dirty="0"/>
          </a:p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32478" r="62761" b="42191"/>
          <a:stretch/>
        </p:blipFill>
        <p:spPr>
          <a:xfrm>
            <a:off x="953788" y="2584937"/>
            <a:ext cx="4720661" cy="1793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" t="38850" r="64248" b="34266"/>
          <a:stretch/>
        </p:blipFill>
        <p:spPr>
          <a:xfrm>
            <a:off x="5883812" y="2584937"/>
            <a:ext cx="4178228" cy="17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30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9235" y="1611443"/>
            <a:ext cx="4754880" cy="4023360"/>
          </a:xfrm>
        </p:spPr>
        <p:txBody>
          <a:bodyPr/>
          <a:lstStyle/>
          <a:p>
            <a:r>
              <a:rPr lang="en-IN" dirty="0" smtClean="0"/>
              <a:t>Instant Booking(</a:t>
            </a:r>
            <a:r>
              <a:rPr lang="en-IN" dirty="0" err="1" smtClean="0"/>
              <a:t>toronto</a:t>
            </a:r>
            <a:r>
              <a:rPr lang="en-IN" dirty="0" smtClean="0"/>
              <a:t>)</a:t>
            </a:r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9360" y="1611443"/>
            <a:ext cx="4754880" cy="4023360"/>
          </a:xfrm>
        </p:spPr>
        <p:txBody>
          <a:bodyPr/>
          <a:lstStyle/>
          <a:p>
            <a:r>
              <a:rPr lang="en-IN" dirty="0" smtClean="0"/>
              <a:t>Instant Booking(Vancouver)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" t="38850" r="58304" b="34422"/>
          <a:stretch/>
        </p:blipFill>
        <p:spPr>
          <a:xfrm>
            <a:off x="5490194" y="2316771"/>
            <a:ext cx="5633211" cy="2039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7" t="28429" r="59358" b="39403"/>
          <a:stretch/>
        </p:blipFill>
        <p:spPr>
          <a:xfrm>
            <a:off x="751489" y="2316771"/>
            <a:ext cx="4611760" cy="203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18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943" y="1371600"/>
            <a:ext cx="4754880" cy="4023360"/>
          </a:xfrm>
        </p:spPr>
        <p:txBody>
          <a:bodyPr/>
          <a:lstStyle/>
          <a:p>
            <a:r>
              <a:rPr lang="en-IN" dirty="0" smtClean="0"/>
              <a:t>Profile PIC </a:t>
            </a:r>
            <a:r>
              <a:rPr lang="en-IN" dirty="0" err="1" smtClean="0"/>
              <a:t>toronto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8407" y="1371600"/>
            <a:ext cx="4754880" cy="4023360"/>
          </a:xfrm>
        </p:spPr>
        <p:txBody>
          <a:bodyPr/>
          <a:lstStyle/>
          <a:p>
            <a:r>
              <a:rPr lang="en-IN" dirty="0"/>
              <a:t>Profile PIC </a:t>
            </a:r>
            <a:r>
              <a:rPr lang="en-IN" dirty="0" smtClean="0"/>
              <a:t>Vancouver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" t="33410" r="60752" b="39239"/>
          <a:stretch/>
        </p:blipFill>
        <p:spPr>
          <a:xfrm>
            <a:off x="1074420" y="2497016"/>
            <a:ext cx="4541027" cy="1776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" t="41327" r="66876" b="34586"/>
          <a:stretch/>
        </p:blipFill>
        <p:spPr>
          <a:xfrm>
            <a:off x="6163669" y="2523394"/>
            <a:ext cx="4244355" cy="17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40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3245638"/>
              </p:ext>
            </p:extLst>
          </p:nvPr>
        </p:nvGraphicFramePr>
        <p:xfrm>
          <a:off x="4339281" y="610288"/>
          <a:ext cx="3657204" cy="2434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0239744"/>
              </p:ext>
            </p:extLst>
          </p:nvPr>
        </p:nvGraphicFramePr>
        <p:xfrm>
          <a:off x="7996485" y="610287"/>
          <a:ext cx="3550163" cy="2434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0155614"/>
              </p:ext>
            </p:extLst>
          </p:nvPr>
        </p:nvGraphicFramePr>
        <p:xfrm>
          <a:off x="4339281" y="3055454"/>
          <a:ext cx="3693833" cy="2627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8318605"/>
              </p:ext>
            </p:extLst>
          </p:nvPr>
        </p:nvGraphicFramePr>
        <p:xfrm>
          <a:off x="7996485" y="3055454"/>
          <a:ext cx="3657204" cy="2627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31177" y="610287"/>
            <a:ext cx="35022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+mj-lt"/>
              </a:rPr>
              <a:t>Graphical </a:t>
            </a:r>
            <a:r>
              <a:rPr lang="en-US" sz="2400" u="sng" dirty="0">
                <a:latin typeface="+mj-lt"/>
              </a:rPr>
              <a:t>Representation </a:t>
            </a:r>
            <a:r>
              <a:rPr lang="en-IN" sz="2400" b="1" dirty="0">
                <a:latin typeface="+mj-lt"/>
              </a:rPr>
              <a:t/>
            </a:r>
            <a:br>
              <a:rPr lang="en-IN" sz="2400" b="1" dirty="0">
                <a:latin typeface="+mj-lt"/>
              </a:rPr>
            </a:br>
            <a:endParaRPr lang="en-IN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Acceptance rate,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Response rate,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% of Instant booking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% of Profile picture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% of Identity verified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% of Average Review scores Value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25944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</TotalTime>
  <Words>674</Words>
  <Application>Microsoft Office PowerPoint</Application>
  <PresentationFormat>Widescreen</PresentationFormat>
  <Paragraphs>114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Consolas</vt:lpstr>
      <vt:lpstr>Times New Roman</vt:lpstr>
      <vt:lpstr>Tw Cen MT</vt:lpstr>
      <vt:lpstr>Tw Cen MT Condensed</vt:lpstr>
      <vt:lpstr>Wingdings</vt:lpstr>
      <vt:lpstr>Wingdings 3</vt:lpstr>
      <vt:lpstr>Integral</vt:lpstr>
      <vt:lpstr>HOST BEHAVIOR ANALYSIS FOR PROPERTY RENTAL Company</vt:lpstr>
      <vt:lpstr>PowerPoint Presentation</vt:lpstr>
      <vt:lpstr>Point Of Analysis</vt:lpstr>
      <vt:lpstr>Introduction </vt:lpstr>
      <vt:lpstr>Analysis of Different metrics to draw the distinction between Super Host and Other Hosts such as Acceptance rate, response rate, instant booking, profile picture, identity verified, review scores etc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C. Analysis of the comments of reviewers vary for listings of Super Hosts vs Other Hosts(Extract words from the comments provided by the reviewers)(The Analysis Graphical representation given Below)</vt:lpstr>
      <vt:lpstr>PowerPoint Presentation</vt:lpstr>
      <vt:lpstr>PowerPoint Presentation</vt:lpstr>
      <vt:lpstr>d. Analyse do Super Hosts tend to have large property types as compared to Other Hosts.</vt:lpstr>
      <vt:lpstr>Graphical Representation</vt:lpstr>
      <vt:lpstr>e. Analyze the average price and availability of the listings for the upcoming year between Super Hosts and  Other Hosts</vt:lpstr>
      <vt:lpstr>PowerPoint Presentation</vt:lpstr>
      <vt:lpstr>PowerPoint Presentation</vt:lpstr>
      <vt:lpstr>f. Analyze if there is some difference in above mentioned trends between Local Hosts or Hosts residing in other locations</vt:lpstr>
      <vt:lpstr>G. Analysis of the trends for the two cities for which data has been provided</vt:lpstr>
      <vt:lpstr>PowerPoint Presentation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HOST BEHAVIOR ANALYSIS FOR PROPERTY RENTAL Company</dc:title>
  <dc:creator>Anand</dc:creator>
  <cp:lastModifiedBy>Anand</cp:lastModifiedBy>
  <cp:revision>64</cp:revision>
  <dcterms:created xsi:type="dcterms:W3CDTF">2022-05-27T14:43:31Z</dcterms:created>
  <dcterms:modified xsi:type="dcterms:W3CDTF">2022-05-28T18:12:21Z</dcterms:modified>
</cp:coreProperties>
</file>